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embeddedFontLst>
    <p:embeddedFont>
      <p:font typeface="Proxima Nova"/>
      <p:regular r:id="rId80"/>
      <p:bold r:id="rId81"/>
      <p:italic r:id="rId82"/>
      <p:boldItalic r:id="rId83"/>
    </p:embeddedFont>
    <p:embeddedFont>
      <p:font typeface="PT Sans Narrow"/>
      <p:regular r:id="rId84"/>
      <p:bold r:id="rId85"/>
    </p:embeddedFont>
    <p:embeddedFont>
      <p:font typeface="Proxima Nova Extrabold"/>
      <p:bold r:id="rId86"/>
    </p:embeddedFont>
    <p:embeddedFont>
      <p:font typeface="Alfa Slab One"/>
      <p:regular r:id="rId87"/>
    </p:embeddedFont>
    <p:embeddedFont>
      <p:font typeface="Open Sans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04295F-5708-4B27-8EE8-9D1A557AFAEE}">
  <a:tblStyle styleId="{E904295F-5708-4B27-8EE8-9D1A557AFA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TSansNarrow-regular.fntdata"/><Relationship Id="rId83" Type="http://schemas.openxmlformats.org/officeDocument/2006/relationships/font" Target="fonts/ProximaNova-boldItalic.fntdata"/><Relationship Id="rId42" Type="http://schemas.openxmlformats.org/officeDocument/2006/relationships/slide" Target="slides/slide36.xml"/><Relationship Id="rId86" Type="http://schemas.openxmlformats.org/officeDocument/2006/relationships/font" Target="fonts/ProximaNovaExtrabold-bold.fntdata"/><Relationship Id="rId41" Type="http://schemas.openxmlformats.org/officeDocument/2006/relationships/slide" Target="slides/slide35.xml"/><Relationship Id="rId85" Type="http://schemas.openxmlformats.org/officeDocument/2006/relationships/font" Target="fonts/PTSansNarrow-bold.fntdata"/><Relationship Id="rId44" Type="http://schemas.openxmlformats.org/officeDocument/2006/relationships/slide" Target="slides/slide38.xml"/><Relationship Id="rId88" Type="http://schemas.openxmlformats.org/officeDocument/2006/relationships/font" Target="fonts/OpenSans-regular.fntdata"/><Relationship Id="rId43" Type="http://schemas.openxmlformats.org/officeDocument/2006/relationships/slide" Target="slides/slide37.xml"/><Relationship Id="rId87" Type="http://schemas.openxmlformats.org/officeDocument/2006/relationships/font" Target="fonts/AlfaSlabOne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OpenSans-bold.fntdata"/><Relationship Id="rId80" Type="http://schemas.openxmlformats.org/officeDocument/2006/relationships/font" Target="fonts/ProximaNova-regular.fntdata"/><Relationship Id="rId82" Type="http://schemas.openxmlformats.org/officeDocument/2006/relationships/font" Target="fonts/ProximaNova-italic.fntdata"/><Relationship Id="rId81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OpenSans-boldItalic.fntdata"/><Relationship Id="rId90" Type="http://schemas.openxmlformats.org/officeDocument/2006/relationships/font" Target="fonts/OpenSans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3995a4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3995a4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저희는 facial detection을 활용한 출입 통제 시스템을 소개할 마스크당장껴조입니다.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c2015a66b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c2015a66b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코드에서 활용한 페이스넷 논문 분석입니다.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b8ff8bcc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b8ff8bcc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Facenet은 해당 논문과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b8ff8bcc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b8ff8bcc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해당 논문의 모델을 기반으로 하고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b3995a40f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b3995a40f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 사진은 모델의 구조이고 아래는 학습과정입니다.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Anchor라는 기준과 같은 사람의 사진을 positive, 다른 사람의 사진을 negative라 하고, positive 까지의 거리가 negative까지의 거리보다 멀도록 학습합니다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b3995a40f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b3995a40f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식으로 표현한 것이며 구분 가능한 최소거리를 알파로 정의합니다.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아래는 Loss 함수식입니다.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b8ff8bccb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b8ff8bccb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triplet model을 학습시킬 때의 단점을 보완하고자 Semi-hard 개념을 추가합니다.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b8ff8bccb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b8ff8bccb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related work의 1번 모델에 1by1을 추가한 NN1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b8ff8bccb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b8ff8bccb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2번 모델에서 max pooling 대신 L2 pooling을 사용한 NN2입니다.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b8ff8bccb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b8ff8bccb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별 검증 성공률입니다.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b8ff8bccb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b8ff8bccb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FLOPS와 trade-off를 시각화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-&gt;모델 별 검증 성공률에 따른 trade-off를 시각화했습니다.  라고 쓰고, 18페이지 없애고 18,19페이지 워딩을 합쳐서 쓰는건 어떤가요? 검증 성공률이 숫자로 나온것과 trade-off 둘 중에 하나만 보여줘도 괜찮을 것 같습니다.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b3995a40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b3995a40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일정을 간략하게 간트차트로 나타냈습니다.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b8ff8bccb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b8ff8bccb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VAL과 FAR은 각각,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같고, 다른 사진의 검증성공률입니다.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b8ff8bccb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b8ff8bccb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데이터 셋으로 테스트를 진행해 모델의 성능을 확인합니다.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b8ff8bccb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b8ff8bccb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모델들의 효과를 확인할 수 있습니다.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b8ff8bccb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b8ff8bccb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jpeq quality와 pixel 수에 따른 검증성공률이고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b8ff8bccb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b8ff8bccb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128차원이 최적의 임베딩 차원임을 확인할 수 있고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b8ff8bccb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b8ff8bccb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2천 6백만개의 데이터셋이 가성비가 가장 좋습니다.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b8ff8bccb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b8ff8bccb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LFW dataset을 test set으로 활용한 결과입니다.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b8ff8bccb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b8ff8bccb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Face clustering 결과입니다.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c2015a66b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c2015a66b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b8ff8bccb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b8ff8bccb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Mask detection의 Flow Chart입니다. 각 분야별로 구현된 코드들을 보여드리겠습니다.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b3995a4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b3995a4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프로젝트에서 맡았던 저희 팀의 역할입니다.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8ff8bccb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8ff8bccb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Hyperparameter 파트입니다.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c2015a66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c2015a66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batch size, learning rate 등이 있습니다.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b8ff8bccb_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b8ff8bccb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callback과 hidden unit 개수 등이 구현돼있습니다.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b8ff8bccb_7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b8ff8bccb_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Image Labeling 및 data augmentation 파트입니다.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b8ff8bccb_7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b8ff8bccb_7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</a:t>
            </a:r>
            <a:r>
              <a:rPr lang="ko">
                <a:solidFill>
                  <a:schemeClr val="dk1"/>
                </a:solidFill>
              </a:rPr>
              <a:t>코드 부분 보여주고 넘어감)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b8ff8bccb_7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b8ff8bccb_7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b8ff8bccb_7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b8ff8bccb_7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Dense-Net 201 모델입니다. 이는 201개의 계층으로 구성된 컨볼루션 신경망입니다.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기존 방법에 비해 feature map에 대한 불필요한 학습을 없애고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더 적은 수의 parameter를 사용하여,  소집합들을 layer에 더해주면 됩니다.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b8ff8bccb_7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b8ff8bccb_7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모델은 이처럼 구성되어있습니다.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b8ff8bccb_7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b8ff8bccb_7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b8ff8bccb_7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b8ff8bccb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validation 을 위한 history 파트입니다.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b3995a40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b3995a40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b8ff8bccb_7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b8ff8bccb_7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b8ff8bccb_7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b8ff8bccb_7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통해 train and validation loss와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b8ff8bccb_7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b8ff8bccb_7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accuracy를 확인할 수 있습니다.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b8ff8bccb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b8ff8bccb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 결과 확인 및 시각화 과정입니다.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b8ff8bccb_7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b8ff8bccb_7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정확도는 99.6%로 확인되며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b8ff8bccb_7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b8ff8bccb_7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plot과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b8ff8bccb_7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b8ff8bccb_7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heatmap으로도 확인이 가능합니다.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c2015a66b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dc2015a66b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FaceNet Model과 Mask Detector Model로 구현해보았습니다.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A1E8D9"/>
                </a:solidFill>
              </a:rPr>
              <a:t>(보여주고 넘어감)</a:t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A1E8D9"/>
                </a:solidFill>
              </a:rPr>
              <a:t>마스크 검출 모델을 적용</a:t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A1E8D9"/>
                </a:solidFill>
              </a:rPr>
              <a:t>마스크 착용 유무에 따라 bounding box 색과 정확도 값을 라벨링</a:t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A1E8D9"/>
                </a:solidFill>
              </a:rPr>
              <a:t>webcam 속 얼굴 영역의 마스크 착용 유무에 따라 라벨링한 값을 출력</a:t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A1E8D9"/>
                </a:solidFill>
              </a:rPr>
              <a:t>webcam에서 가져온 이미지를 facenet에 적용</a:t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A1E8D9"/>
                </a:solidFill>
              </a:rPr>
              <a:t>for 반복문을 사용하여 검출한 얼굴에 bounding box의 위치를 구함</a:t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A1E8D9"/>
                </a:solidFill>
              </a:rPr>
              <a:t>시스템 작동에 필요한 라이브러리들을 선언하여 사용</a:t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A1E8D9"/>
                </a:solidFill>
              </a:rPr>
              <a:t>facenet 모델, mask_detector 모델을 선언</a:t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A1E8D9"/>
                </a:solidFill>
              </a:rPr>
              <a:t>실시간 webcam을 읽고 이미지의 높이와 너비를 추출</a:t>
            </a:r>
            <a:endParaRPr>
              <a:solidFill>
                <a:srgbClr val="A1E8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A1E8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b74915f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b74915f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말한 </a:t>
            </a:r>
            <a:r>
              <a:rPr lang="ko"/>
              <a:t>페이스넷 모델과 마스크 디텍션 모델을 실시간 웹캠에 적용한 저희의 플로우 차트입니다.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c2015a66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c2015a66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먼저, 실시간 webcam을 실행합니다.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c2015a66b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c2015a66b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시스템의 필요성입니다.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c2015a66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c2015a66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1100"/>
              <a:buFont typeface="Arial"/>
              <a:buNone/>
            </a:pPr>
            <a:r>
              <a:rPr lang="ko"/>
              <a:t>필수 라이브러리와 facenet 모델, mask_detector 모델을 선언하고 실시간 webcam을 읽어들입니다.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c2015a66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c2015a66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웹캠에서 얼굴을 인식해서 받아온 이미지를 전처리 과정을 거쳐 페이스넷 모델을 적용합니다.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c2015a66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c2015a66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(코드 부분 보여주고 넘어감)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dc2015a66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dc2015a66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검출된 얼굴부분에 바운딩 박스 표시를 위해 얼굴의 위치를 저장한 뒤, 이를 통해 원본 이미지에서 얼굴을 찾아내 마스크 디텍터 모델에 적용시킨 뒤 마스크 착용 및 미착용한 퍼센트 값을 반환합니다.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c2015a66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c2015a66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(코드 부분 보여주고 넘어감)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dc2015a66b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dc2015a66b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반환된 값들을 비교해 </a:t>
            </a:r>
            <a:r>
              <a:rPr lang="ko">
                <a:solidFill>
                  <a:schemeClr val="dk1"/>
                </a:solidFill>
              </a:rPr>
              <a:t>마스크 착용 값이 더 크다면, 마스크 착용 정확도 퍼센트 값과 바운딩 박스색을 그린으로 라벨링해 저장합니다.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반대의 경우에는, 마스크 미착용 정확도 퍼센트 값과 바운딩 박스색을 레드로 라벨링해 저장합니다.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c2015a66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c2015a66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(코드 부분 보여주고 넘어감)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c2015a66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c2015a66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웹캠 속 얼굴 영역에, 앞에서 라벨링한 정보를 바탕으로 바운딩 박스와 마스크 착용에 대한 정확도를 출력하여 보여줍니다.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c2015a66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c2015a66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(코드 부분 보여주고 넘어감)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c2015a66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dc2015a66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마지막으로, q버튼을 누르면 시스템이 종료됩니다.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b3995a40f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b3995a40f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시설 입장 시 </a:t>
            </a: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마스크 착용이 의무화됨에 따라 마스크 </a:t>
            </a: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착용 확인 자동화 시스템이 필요하다고 생각해 구현하려 했습니다.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A1E8D9"/>
              </a:buClr>
              <a:buSzPts val="1100"/>
              <a:buFont typeface="Arial"/>
              <a:buNone/>
            </a:pPr>
            <a:r>
              <a:rPr lang="ko">
                <a:solidFill>
                  <a:srgbClr val="A1E8D9"/>
                </a:solidFill>
                <a:latin typeface="Proxima Nova"/>
                <a:ea typeface="Proxima Nova"/>
                <a:cs typeface="Proxima Nova"/>
                <a:sym typeface="Proxima Nova"/>
              </a:rPr>
              <a:t>COVID-19 팬데믹 시대에 살고 있고, 앞으로도 어쩔수없이 당분간은 살아야하는데 대한민국에 첫 확진자가 발생한 후,  1년이 넘는 시간동안 조금 잠잠해지는 듯 하다가도 집단 감염으로 인해 무려 4차까지 대유행하는 심각함을 보고 마스크의 중요성을 다시 깨달으며 이 아이디어를 만들었다. 마스크를 제대로 착용하지 않은 자들에게 적당한 조치를 취하고 사람이 많이 모이기 전에 입장을 거부하면 조금이라도 집단 감염을 막을 수 있지 않을까.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c2015a66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c2015a66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dc2015a66b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dc2015a66b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구현 부분입니다.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b74915f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db74915f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코드에서 설명드린것과 같이 화면에서 제대로 작동되는 것을 확인하실 수 있습니다.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dc2015a66b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dc2015a66b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다음으로는, 자동문 시스템입니다.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dc2015a66b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dc2015a66b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자동문 시스템의 논문 분석 부분입니다.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c2015a6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dc2015a6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초음파 센서로 사람을 인식하면, 초음파 전달이 끊어져 문이 열리는 동작 원리를 나타낸 그림입니다.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dc2015a66b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dc2015a66b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(그냥 넘어감)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c2015a6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c2015a6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자동문 제어시스템의 Flow Chart와 내부 동작 구동 프로세서 Block Diagram입니다.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db8ff8bccb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db8ff8bccb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자동문의 프로세서 중 메인 컨트롤 부분과 웹캠을 연동시켜서, mask detection을 활용한 자동문 시스템의 작동방식을 나타냈습니다.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c2015a66b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c2015a66b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다음은, 사업화 전략 부분입니다.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3995a40f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3995a40f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시스템의 작동을 시각화해보았습니다.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b3995a40f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b3995a40f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다양한 시설의 출입 통제가 가능한 우리의 시스템을 판매하여 이익을 창출합니다.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/*</a:t>
            </a:r>
            <a:r>
              <a:rPr lang="ko"/>
              <a:t>저희 프로젝트의 사업화 전략입니다.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출입 통제 시스템을 이용하여 쇼핑몰, 회사, 여가 시설, 식당 및 카페 등을 포함한 자동문이 존재하는 모든 실내 시설에 설치가능할 뿐 만이 아니라 자동문이 설치되어있지 않은 실내 시설에도 자동문이 포함된</a:t>
            </a:r>
            <a:r>
              <a:rPr lang="ko"/>
              <a:t> 저희의 시스템</a:t>
            </a:r>
            <a:r>
              <a:rPr lang="ko"/>
              <a:t>을 적용시켜 활용이 가능합니다.*/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c2015a66b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dc2015a66b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참고한 논문입니다.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dc2015a66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dc2015a66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이상으로 발표를 마치겠습니다. 감사합니다.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b3995a40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b3995a40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c2015a66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c2015a66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플로우 차트입니다.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b3995a40f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b3995a40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초음파 센서로 사람을 감지하면, 캠이 작동하여 이미 학습된 모델을 통해 얼굴 인식과 마스크 인식을 완료한 후, 출입통제를 하는 시스템 플로우 차트입니다.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                                                                                                                              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Relationship Id="rId4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Relationship Id="rId4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3.png"/><Relationship Id="rId13" Type="http://schemas.openxmlformats.org/officeDocument/2006/relationships/image" Target="../media/image19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7.png"/><Relationship Id="rId15" Type="http://schemas.openxmlformats.org/officeDocument/2006/relationships/image" Target="../media/image22.png"/><Relationship Id="rId1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Relationship Id="rId4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drive.google.com/file/d/1VEOg_THIn2YUCa40QKi5fc2FmRjOQrPW/view" TargetMode="External"/><Relationship Id="rId4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3.png"/><Relationship Id="rId4" Type="http://schemas.openxmlformats.org/officeDocument/2006/relationships/image" Target="../media/image7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3.png"/><Relationship Id="rId4" Type="http://schemas.openxmlformats.org/officeDocument/2006/relationships/image" Target="../media/image84.png"/><Relationship Id="rId5" Type="http://schemas.openxmlformats.org/officeDocument/2006/relationships/image" Target="../media/image78.png"/><Relationship Id="rId6" Type="http://schemas.openxmlformats.org/officeDocument/2006/relationships/image" Target="../media/image76.png"/><Relationship Id="rId7" Type="http://schemas.openxmlformats.org/officeDocument/2006/relationships/image" Target="../media/image7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99641">
            <a:off x="959358" y="1025865"/>
            <a:ext cx="943285" cy="9432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ctrTitle"/>
          </p:nvPr>
        </p:nvSpPr>
        <p:spPr>
          <a:xfrm>
            <a:off x="311700" y="565900"/>
            <a:ext cx="8520600" cy="22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000">
                <a:solidFill>
                  <a:srgbClr val="333333"/>
                </a:solidFill>
                <a:latin typeface="Alfa Slab One"/>
                <a:ea typeface="Alfa Slab One"/>
                <a:cs typeface="Alfa Slab One"/>
                <a:sym typeface="Alfa Slab One"/>
              </a:rPr>
              <a:t>Facial Detection</a:t>
            </a:r>
            <a:r>
              <a:rPr b="1" lang="ko" sz="4000">
                <a:solidFill>
                  <a:srgbClr val="333333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을 활용한 </a:t>
            </a:r>
            <a:endParaRPr b="1" sz="4000">
              <a:solidFill>
                <a:srgbClr val="333333"/>
              </a:solidFill>
              <a:highlight>
                <a:srgbClr val="FFFFFF"/>
              </a:highlight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000">
                <a:solidFill>
                  <a:srgbClr val="333333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  출입 통제 </a:t>
            </a:r>
            <a:r>
              <a:rPr lang="ko" sz="4000">
                <a:solidFill>
                  <a:srgbClr val="333333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시스템</a:t>
            </a:r>
            <a:endParaRPr b="1" sz="2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11700" y="2280425"/>
            <a:ext cx="8520600" cy="23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                                                                       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                                                                                                                                                                           </a:t>
            </a:r>
            <a:r>
              <a:rPr lang="ko" sz="3103">
                <a:solidFill>
                  <a:srgbClr val="24292E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마스크당장껴조</a:t>
            </a:r>
            <a:endParaRPr sz="3103">
              <a:solidFill>
                <a:srgbClr val="24292E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672" y="3463750"/>
            <a:ext cx="1679750" cy="16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3252875" y="4148350"/>
            <a:ext cx="27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  이찬주 유세빈 장민서 조은영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264950" y="2090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FaceNet Paper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19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Related Work </a:t>
            </a:r>
            <a:r>
              <a:rPr lang="ko" sz="2577"/>
              <a:t>- based model </a:t>
            </a:r>
            <a:endParaRPr sz="25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77"/>
              <a:t>- Visualizing and understandingconvolutional networks</a:t>
            </a:r>
            <a:endParaRPr sz="2577"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-16279" l="0" r="-6462" t="0"/>
          <a:stretch/>
        </p:blipFill>
        <p:spPr>
          <a:xfrm>
            <a:off x="392800" y="1513650"/>
            <a:ext cx="8439501" cy="25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652975" y="4480475"/>
            <a:ext cx="773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Visualizing and Understanding Convolutional Networks, Matthew D. Zeiler and Rob Fergus Dept. of Computer Science, New York University, USA, 2014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19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Related Work </a:t>
            </a:r>
            <a:r>
              <a:rPr lang="ko" sz="2577"/>
              <a:t>- based model - Inception model</a:t>
            </a:r>
            <a:endParaRPr sz="2577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77"/>
              <a:t>   - Going deeper with convolutions</a:t>
            </a:r>
            <a:endParaRPr sz="2577"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73789" y="-207287"/>
            <a:ext cx="2182398" cy="590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402275" y="1678087"/>
            <a:ext cx="1619775" cy="17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652975" y="4480475"/>
            <a:ext cx="7735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lang="ko"/>
              <a:t>Going deeper with convolutions, Szegedy, Dept of Computer Vision and Pattern Recognition, Cornell University, 2014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Method - Triplet Loss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76" y="1180162"/>
            <a:ext cx="7225450" cy="13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-5449" l="0" r="0" t="5450"/>
          <a:stretch/>
        </p:blipFill>
        <p:spPr>
          <a:xfrm>
            <a:off x="1308488" y="3062150"/>
            <a:ext cx="6527013" cy="15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Method </a:t>
            </a:r>
            <a:r>
              <a:rPr lang="ko"/>
              <a:t>- Triplet Loss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250" y="1865875"/>
            <a:ext cx="7249498" cy="5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075" y="2836775"/>
            <a:ext cx="7189225" cy="114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49" y="3187324"/>
            <a:ext cx="1156325" cy="4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Method - Triplet Selection</a:t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00" y="2314187"/>
            <a:ext cx="4509876" cy="8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4964750" y="2413363"/>
            <a:ext cx="14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</a:rPr>
              <a:t>계산량 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</a:rPr>
              <a:t>오버피팅 문제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5673025" y="2500238"/>
            <a:ext cx="130500" cy="170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6511313" y="2413350"/>
            <a:ext cx="704100" cy="6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7320475" y="2528863"/>
            <a:ext cx="144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33333"/>
                </a:solidFill>
              </a:rPr>
              <a:t>Semi-hard</a:t>
            </a:r>
            <a:endParaRPr sz="15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Method - Deep Convolutional Networks - NN1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950" y="1130925"/>
            <a:ext cx="341422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/>
              <a:t>Method - Deep Convolutional Networks - NN2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00" y="1017725"/>
            <a:ext cx="807219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/>
              <a:t>Method - Deep Convolutional Networks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25" y="1230850"/>
            <a:ext cx="801970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/>
              <a:t>Method - Deep Convolutional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313" y="1170125"/>
            <a:ext cx="577538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040">
                <a:solidFill>
                  <a:srgbClr val="333333"/>
                </a:solidFill>
              </a:rPr>
              <a:t>Schedules</a:t>
            </a:r>
            <a:endParaRPr sz="3040">
              <a:solidFill>
                <a:srgbClr val="333333"/>
              </a:solidFill>
            </a:endParaRPr>
          </a:p>
        </p:txBody>
      </p:sp>
      <p:graphicFrame>
        <p:nvGraphicFramePr>
          <p:cNvPr id="76" name="Google Shape;76;p14"/>
          <p:cNvGraphicFramePr/>
          <p:nvPr/>
        </p:nvGraphicFramePr>
        <p:xfrm>
          <a:off x="1307788" y="163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{E904295F-5708-4B27-8EE8-9D1A557AFAEE}</a:tableStyleId>
              </a:tblPr>
              <a:tblGrid>
                <a:gridCol w="1775800"/>
                <a:gridCol w="949450"/>
                <a:gridCol w="1031275"/>
                <a:gridCol w="990375"/>
                <a:gridCol w="998775"/>
                <a:gridCol w="971000"/>
              </a:tblGrid>
              <a:tr h="4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week8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week9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week10 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week11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week12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자료조사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코드&amp;논문 분석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모델 학습 및 저장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서비스 개발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AI-SW 공모전 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7" name="Google Shape;77;p14"/>
          <p:cNvSpPr/>
          <p:nvPr/>
        </p:nvSpPr>
        <p:spPr>
          <a:xfrm rot="10800000">
            <a:off x="3104850" y="2276150"/>
            <a:ext cx="928200" cy="187200"/>
          </a:xfrm>
          <a:prstGeom prst="rect">
            <a:avLst/>
          </a:prstGeom>
          <a:gradFill>
            <a:gsLst>
              <a:gs pos="0">
                <a:schemeClr val="accent1"/>
              </a:gs>
              <a:gs pos="22000">
                <a:srgbClr val="F07C19"/>
              </a:gs>
              <a:gs pos="39000">
                <a:srgbClr val="F08B32"/>
              </a:gs>
              <a:gs pos="54000">
                <a:srgbClr val="F09A4B"/>
              </a:gs>
              <a:gs pos="100000">
                <a:srgbClr val="F0A257"/>
              </a:gs>
              <a:gs pos="100000">
                <a:srgbClr val="F08426"/>
              </a:gs>
              <a:gs pos="100000">
                <a:srgbClr val="F0A96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10800000">
            <a:off x="6106825" y="3645775"/>
            <a:ext cx="1477500" cy="187200"/>
          </a:xfrm>
          <a:prstGeom prst="rect">
            <a:avLst/>
          </a:prstGeom>
          <a:gradFill>
            <a:gsLst>
              <a:gs pos="0">
                <a:schemeClr val="accent1"/>
              </a:gs>
              <a:gs pos="22000">
                <a:srgbClr val="F07C19"/>
              </a:gs>
              <a:gs pos="39000">
                <a:srgbClr val="F08B32"/>
              </a:gs>
              <a:gs pos="54000">
                <a:srgbClr val="F09A4B"/>
              </a:gs>
              <a:gs pos="100000">
                <a:srgbClr val="F0A257"/>
              </a:gs>
              <a:gs pos="100000">
                <a:srgbClr val="F08426"/>
              </a:gs>
              <a:gs pos="100000">
                <a:srgbClr val="F0A96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rot="10800000">
            <a:off x="4058725" y="2734375"/>
            <a:ext cx="2010600" cy="187200"/>
          </a:xfrm>
          <a:prstGeom prst="rect">
            <a:avLst/>
          </a:prstGeom>
          <a:gradFill>
            <a:gsLst>
              <a:gs pos="0">
                <a:schemeClr val="accent1"/>
              </a:gs>
              <a:gs pos="22000">
                <a:srgbClr val="F07C19"/>
              </a:gs>
              <a:gs pos="39000">
                <a:srgbClr val="F08B32"/>
              </a:gs>
              <a:gs pos="54000">
                <a:srgbClr val="F09A4B"/>
              </a:gs>
              <a:gs pos="100000">
                <a:srgbClr val="F0A257"/>
              </a:gs>
              <a:gs pos="100000">
                <a:srgbClr val="F08426"/>
              </a:gs>
              <a:gs pos="100000">
                <a:srgbClr val="F0A96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 rot="10800000">
            <a:off x="5171375" y="3190075"/>
            <a:ext cx="1861200" cy="187200"/>
          </a:xfrm>
          <a:prstGeom prst="rect">
            <a:avLst/>
          </a:prstGeom>
          <a:gradFill>
            <a:gsLst>
              <a:gs pos="0">
                <a:schemeClr val="accent1"/>
              </a:gs>
              <a:gs pos="22000">
                <a:srgbClr val="F07C19"/>
              </a:gs>
              <a:gs pos="39000">
                <a:srgbClr val="F08B32"/>
              </a:gs>
              <a:gs pos="54000">
                <a:srgbClr val="F09A4B"/>
              </a:gs>
              <a:gs pos="100000">
                <a:srgbClr val="F0A257"/>
              </a:gs>
              <a:gs pos="100000">
                <a:srgbClr val="F08426"/>
              </a:gs>
              <a:gs pos="100000">
                <a:srgbClr val="F0A96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 rot="10800000">
            <a:off x="7144750" y="4140000"/>
            <a:ext cx="860400" cy="187200"/>
          </a:xfrm>
          <a:prstGeom prst="rect">
            <a:avLst/>
          </a:prstGeom>
          <a:gradFill>
            <a:gsLst>
              <a:gs pos="0">
                <a:schemeClr val="accent1"/>
              </a:gs>
              <a:gs pos="22000">
                <a:srgbClr val="F07C19"/>
              </a:gs>
              <a:gs pos="39000">
                <a:srgbClr val="F08B32"/>
              </a:gs>
              <a:gs pos="54000">
                <a:srgbClr val="F09A4B"/>
              </a:gs>
              <a:gs pos="100000">
                <a:srgbClr val="F0A257"/>
              </a:gs>
              <a:gs pos="100000">
                <a:srgbClr val="F08426"/>
              </a:gs>
              <a:gs pos="100000">
                <a:srgbClr val="F0A96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/>
              <a:t>Datasets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75" y="1331350"/>
            <a:ext cx="6270175" cy="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175" y="2069900"/>
            <a:ext cx="6573775" cy="7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775" y="2908650"/>
            <a:ext cx="54292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Datasets and Evaluation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2800"/>
              </a:spcBef>
              <a:spcAft>
                <a:spcPts val="0"/>
              </a:spcAft>
              <a:buClr>
                <a:srgbClr val="333333"/>
              </a:buClr>
              <a:buSzPts val="2500"/>
              <a:buChar char="-"/>
            </a:pPr>
            <a:r>
              <a:rPr b="1" lang="ko" sz="2500">
                <a:solidFill>
                  <a:srgbClr val="333333"/>
                </a:solidFill>
              </a:rPr>
              <a:t>Hold-out Data Set</a:t>
            </a:r>
            <a:endParaRPr b="1" sz="2500">
              <a:solidFill>
                <a:srgbClr val="333333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00"/>
              <a:buChar char="-"/>
            </a:pPr>
            <a:r>
              <a:rPr b="1" lang="ko" sz="2500">
                <a:solidFill>
                  <a:srgbClr val="333333"/>
                </a:solidFill>
              </a:rPr>
              <a:t>Personal Photos</a:t>
            </a:r>
            <a:endParaRPr b="1" sz="2500">
              <a:solidFill>
                <a:srgbClr val="333333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00"/>
              <a:buChar char="-"/>
            </a:pPr>
            <a:r>
              <a:rPr b="1" lang="ko" sz="2500">
                <a:solidFill>
                  <a:srgbClr val="333333"/>
                </a:solidFill>
              </a:rPr>
              <a:t>Academic Datasets</a:t>
            </a:r>
            <a:endParaRPr b="1" sz="2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2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/>
              <a:t>Experiments - Effect of CNN Model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13" y="1017725"/>
            <a:ext cx="490058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/>
              <a:t>Experiments - Sensitivity to Image Quality</a:t>
            </a:r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170125"/>
            <a:ext cx="69342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/>
              <a:t>Experiments - Embedding Dimensionality</a:t>
            </a:r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50" y="1017725"/>
            <a:ext cx="5822900" cy="38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/>
              <a:t>Experiments - Amount of Training Data</a:t>
            </a:r>
            <a:endParaRPr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350" y="1017725"/>
            <a:ext cx="6459300" cy="37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/>
              <a:t>Experiments - Performance on LFW</a:t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71" y="1608350"/>
            <a:ext cx="4547251" cy="26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002" y="1247488"/>
            <a:ext cx="3713301" cy="337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20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/>
              <a:t>Experiments - Face Clustering</a:t>
            </a:r>
            <a:endParaRPr/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 b="0" l="1029" r="0" t="0"/>
          <a:stretch/>
        </p:blipFill>
        <p:spPr>
          <a:xfrm>
            <a:off x="2980525" y="806525"/>
            <a:ext cx="2960849" cy="41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264950" y="2090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 Flow Chart + Code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155"/>
              <a:t>-Mask Detection</a:t>
            </a:r>
            <a:endParaRPr b="0" sz="3155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637"/>
              <a:buFont typeface="Arial"/>
              <a:buNone/>
            </a:pPr>
            <a:r>
              <a:rPr b="1" lang="ko" sz="3033">
                <a:solidFill>
                  <a:srgbClr val="24292E"/>
                </a:solidFill>
              </a:rPr>
              <a:t>Team members And Parts</a:t>
            </a:r>
            <a:endParaRPr b="1" sz="3933">
              <a:solidFill>
                <a:srgbClr val="24292E"/>
              </a:solidFill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562" y="1549925"/>
            <a:ext cx="1215075" cy="120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162" y="1549925"/>
            <a:ext cx="1215075" cy="120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587" y="1549925"/>
            <a:ext cx="1215075" cy="120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375" y="1549925"/>
            <a:ext cx="1215075" cy="12088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677400" y="2859900"/>
            <a:ext cx="801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Proxima Nova"/>
                <a:ea typeface="Proxima Nova"/>
                <a:cs typeface="Proxima Nova"/>
                <a:sym typeface="Proxima Nova"/>
              </a:rPr>
              <a:t>201710801 이찬주           201810786 유세빈         201810801 장민서             201810810 조은영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08100" y="3481700"/>
            <a:ext cx="192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ko" sz="1100">
                <a:latin typeface="Open Sans"/>
                <a:ea typeface="Open Sans"/>
                <a:cs typeface="Open Sans"/>
                <a:sym typeface="Open Sans"/>
              </a:rPr>
              <a:t>자료조사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ko" sz="1100">
                <a:latin typeface="Open Sans"/>
                <a:ea typeface="Open Sans"/>
                <a:cs typeface="Open Sans"/>
                <a:sym typeface="Open Sans"/>
              </a:rPr>
              <a:t>Face-Net 논문분석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ko" sz="1100">
                <a:latin typeface="Open Sans"/>
                <a:ea typeface="Open Sans"/>
                <a:cs typeface="Open Sans"/>
                <a:sym typeface="Open Sans"/>
              </a:rPr>
              <a:t>Mask-detection 모델 개발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652125" y="3439325"/>
            <a:ext cx="192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오픈소스 자료조사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코드 분석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자동문 논문 자료조사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자동문 논문 분석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4533000" y="3470075"/>
            <a:ext cx="202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오픈소스 자료조사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코드분석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자동문 논문 분석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671700" y="3493175"/>
            <a:ext cx="185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ko" sz="1100">
                <a:latin typeface="Open Sans"/>
                <a:ea typeface="Open Sans"/>
                <a:cs typeface="Open Sans"/>
                <a:sym typeface="Open Sans"/>
              </a:rPr>
              <a:t>자료조사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ko" sz="1100">
                <a:latin typeface="Open Sans"/>
                <a:ea typeface="Open Sans"/>
                <a:cs typeface="Open Sans"/>
                <a:sym typeface="Open Sans"/>
              </a:rPr>
              <a:t>Face-Net 논문 분석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ko" sz="1100">
                <a:latin typeface="Open Sans"/>
                <a:ea typeface="Open Sans"/>
                <a:cs typeface="Open Sans"/>
                <a:sym typeface="Open Sans"/>
              </a:rPr>
              <a:t>자동문 논문 분석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/>
          <p:nvPr/>
        </p:nvSpPr>
        <p:spPr>
          <a:xfrm>
            <a:off x="1181475" y="336100"/>
            <a:ext cx="2006400" cy="233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88"/>
            <a:ext cx="9144000" cy="155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5850"/>
            <a:ext cx="9215450" cy="15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26800"/>
            <a:ext cx="9143999" cy="1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30775"/>
            <a:ext cx="9143999" cy="18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/>
          <p:nvPr/>
        </p:nvSpPr>
        <p:spPr>
          <a:xfrm>
            <a:off x="213875" y="2877100"/>
            <a:ext cx="4104600" cy="212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4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3832"/>
            <a:ext cx="9144001" cy="371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600"/>
            <a:ext cx="9143999" cy="211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/>
          <p:nvPr/>
        </p:nvSpPr>
        <p:spPr>
          <a:xfrm>
            <a:off x="3330550" y="1650000"/>
            <a:ext cx="1293600" cy="12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5913"/>
            <a:ext cx="3536726" cy="26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350" y="1225911"/>
            <a:ext cx="5546649" cy="26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/>
        </p:nvSpPr>
        <p:spPr>
          <a:xfrm>
            <a:off x="2325000" y="4589725"/>
            <a:ext cx="678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DenseNet, Densely Connected Convolutional Networks, Gao Huang ,CVPR2017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50" y="0"/>
            <a:ext cx="6898199" cy="505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1"/>
          <p:cNvSpPr/>
          <p:nvPr/>
        </p:nvSpPr>
        <p:spPr>
          <a:xfrm>
            <a:off x="4970350" y="712950"/>
            <a:ext cx="3371400" cy="18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/>
        </p:nvSpPr>
        <p:spPr>
          <a:xfrm>
            <a:off x="1603600" y="3574200"/>
            <a:ext cx="3507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About Automatic Door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Automatic Door Paper Analysis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Flow Chart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1205475" y="445000"/>
            <a:ext cx="441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                       </a:t>
            </a:r>
            <a:r>
              <a:rPr b="1" lang="ko">
                <a:solidFill>
                  <a:srgbClr val="000000"/>
                </a:solidFill>
              </a:rPr>
              <a:t>Contents</a:t>
            </a:r>
            <a:r>
              <a:rPr lang="ko" sz="1000">
                <a:solidFill>
                  <a:srgbClr val="42424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         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175" y="1657825"/>
            <a:ext cx="492125" cy="4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470" y="1615513"/>
            <a:ext cx="492125" cy="49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475" y="3523700"/>
            <a:ext cx="492125" cy="4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171" y="3517913"/>
            <a:ext cx="492125" cy="503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603600" y="1703788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Needs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5658550" y="1632000"/>
            <a:ext cx="30057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About Mask Detection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System Flow Chart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FaceNet paper Analysis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Code Flow Chart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Code Analysis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Technology Implementation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5658550" y="3574188"/>
            <a:ext cx="310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Commercialization Strategies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198" cy="3186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150" y="152400"/>
            <a:ext cx="46537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925" y="152400"/>
            <a:ext cx="58101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5"/>
          <p:cNvSpPr/>
          <p:nvPr/>
        </p:nvSpPr>
        <p:spPr>
          <a:xfrm>
            <a:off x="5031475" y="2627775"/>
            <a:ext cx="3890700" cy="177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3632"/>
            <a:ext cx="9143999" cy="3496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0" y="152400"/>
            <a:ext cx="499865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200" y="1717300"/>
            <a:ext cx="4094801" cy="1175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488" y="152400"/>
            <a:ext cx="473301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264950" y="19402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 Flow Chart </a:t>
            </a:r>
            <a:r>
              <a:rPr lang="ko"/>
              <a:t>+ </a:t>
            </a:r>
            <a:r>
              <a:rPr lang="ko"/>
              <a:t>Code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155"/>
              <a:t>-FaceNet Model &amp; Mask Detector Model</a:t>
            </a:r>
            <a:endParaRPr b="0" sz="3155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60"/>
          <p:cNvGrpSpPr/>
          <p:nvPr/>
        </p:nvGrpSpPr>
        <p:grpSpPr>
          <a:xfrm>
            <a:off x="636254" y="397683"/>
            <a:ext cx="7871473" cy="4348152"/>
            <a:chOff x="381750" y="164051"/>
            <a:chExt cx="8479450" cy="4665399"/>
          </a:xfrm>
        </p:grpSpPr>
        <p:sp>
          <p:nvSpPr>
            <p:cNvPr id="401" name="Google Shape;401;p60"/>
            <p:cNvSpPr/>
            <p:nvPr/>
          </p:nvSpPr>
          <p:spPr>
            <a:xfrm>
              <a:off x="3883767" y="335783"/>
              <a:ext cx="2166246" cy="903071"/>
            </a:xfrm>
            <a:prstGeom prst="flowChartDecision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 &gt; no mask</a:t>
              </a:r>
              <a:endParaRPr b="1" sz="1000"/>
            </a:p>
          </p:txBody>
        </p:sp>
        <p:cxnSp>
          <p:nvCxnSpPr>
            <p:cNvPr id="402" name="Google Shape;402;p60"/>
            <p:cNvCxnSpPr>
              <a:stCxn id="403" idx="2"/>
            </p:cNvCxnSpPr>
            <p:nvPr/>
          </p:nvCxnSpPr>
          <p:spPr>
            <a:xfrm>
              <a:off x="1355019" y="6653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4" name="Google Shape;404;p60"/>
            <p:cNvSpPr/>
            <p:nvPr/>
          </p:nvSpPr>
          <p:spPr>
            <a:xfrm>
              <a:off x="416475" y="1186725"/>
              <a:ext cx="1877100" cy="431100"/>
            </a:xfrm>
            <a:prstGeom prst="parallelogram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읽어온 이미지</a:t>
              </a:r>
              <a:endParaRPr b="1" sz="1000"/>
            </a:p>
          </p:txBody>
        </p:sp>
        <p:sp>
          <p:nvSpPr>
            <p:cNvPr id="403" name="Google Shape;403;p60"/>
            <p:cNvSpPr/>
            <p:nvPr/>
          </p:nvSpPr>
          <p:spPr>
            <a:xfrm>
              <a:off x="381750" y="164051"/>
              <a:ext cx="1946538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실</a:t>
              </a:r>
              <a:r>
                <a:rPr b="1" lang="ko" sz="1000"/>
                <a:t>시간 webcam 실행</a:t>
              </a:r>
              <a:endParaRPr b="1" sz="1000"/>
            </a:p>
          </p:txBody>
        </p:sp>
        <p:sp>
          <p:nvSpPr>
            <p:cNvPr id="405" name="Google Shape;405;p60"/>
            <p:cNvSpPr/>
            <p:nvPr/>
          </p:nvSpPr>
          <p:spPr>
            <a:xfrm>
              <a:off x="506775" y="4264850"/>
              <a:ext cx="1775400" cy="5646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mask_detector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모델 적용</a:t>
              </a:r>
              <a:endParaRPr b="1" sz="1000"/>
            </a:p>
          </p:txBody>
        </p:sp>
        <p:cxnSp>
          <p:nvCxnSpPr>
            <p:cNvPr id="406" name="Google Shape;406;p60"/>
            <p:cNvCxnSpPr/>
            <p:nvPr/>
          </p:nvCxnSpPr>
          <p:spPr>
            <a:xfrm>
              <a:off x="1384944" y="16178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33333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7" name="Google Shape;407;p60"/>
            <p:cNvCxnSpPr/>
            <p:nvPr/>
          </p:nvCxnSpPr>
          <p:spPr>
            <a:xfrm>
              <a:off x="1389744" y="26104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8" name="Google Shape;408;p60"/>
            <p:cNvSpPr/>
            <p:nvPr/>
          </p:nvSpPr>
          <p:spPr>
            <a:xfrm>
              <a:off x="506850" y="2139225"/>
              <a:ext cx="1775400" cy="501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facenet 모델 적용 </a:t>
              </a:r>
              <a:endParaRPr b="1" sz="1000"/>
            </a:p>
          </p:txBody>
        </p:sp>
        <p:cxnSp>
          <p:nvCxnSpPr>
            <p:cNvPr id="409" name="Google Shape;409;p60"/>
            <p:cNvCxnSpPr/>
            <p:nvPr/>
          </p:nvCxnSpPr>
          <p:spPr>
            <a:xfrm>
              <a:off x="13897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0" name="Google Shape;410;p60"/>
            <p:cNvSpPr/>
            <p:nvPr/>
          </p:nvSpPr>
          <p:spPr>
            <a:xfrm>
              <a:off x="506850" y="3131875"/>
              <a:ext cx="1775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Detect된 얼굴 영역을 bounding box로 표시</a:t>
              </a:r>
              <a:endParaRPr b="1" sz="1000"/>
            </a:p>
          </p:txBody>
        </p:sp>
        <p:sp>
          <p:nvSpPr>
            <p:cNvPr id="411" name="Google Shape;411;p60"/>
            <p:cNvSpPr/>
            <p:nvPr/>
          </p:nvSpPr>
          <p:spPr>
            <a:xfrm>
              <a:off x="4044162" y="1730268"/>
              <a:ext cx="20652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green,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착용 정확도 퍼센트를 라벨링 </a:t>
              </a:r>
              <a:endParaRPr b="1" sz="1000"/>
            </a:p>
          </p:txBody>
        </p:sp>
        <p:cxnSp>
          <p:nvCxnSpPr>
            <p:cNvPr id="412" name="Google Shape;412;p60"/>
            <p:cNvCxnSpPr>
              <a:stCxn id="405" idx="3"/>
              <a:endCxn id="401" idx="1"/>
            </p:cNvCxnSpPr>
            <p:nvPr/>
          </p:nvCxnSpPr>
          <p:spPr>
            <a:xfrm flipH="1" rot="10800000">
              <a:off x="2282175" y="787250"/>
              <a:ext cx="1601700" cy="3759900"/>
            </a:xfrm>
            <a:prstGeom prst="bentConnector3">
              <a:avLst>
                <a:gd fmla="val 49997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60"/>
            <p:cNvCxnSpPr/>
            <p:nvPr/>
          </p:nvCxnSpPr>
          <p:spPr>
            <a:xfrm>
              <a:off x="3456667" y="782375"/>
              <a:ext cx="501300" cy="99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4" name="Google Shape;414;p60"/>
            <p:cNvCxnSpPr/>
            <p:nvPr/>
          </p:nvCxnSpPr>
          <p:spPr>
            <a:xfrm>
              <a:off x="5012694" y="123888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5" name="Google Shape;415;p60"/>
            <p:cNvSpPr txBox="1"/>
            <p:nvPr/>
          </p:nvSpPr>
          <p:spPr>
            <a:xfrm>
              <a:off x="5081550" y="1232925"/>
              <a:ext cx="5013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Yes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60"/>
            <p:cNvSpPr/>
            <p:nvPr/>
          </p:nvSpPr>
          <p:spPr>
            <a:xfrm>
              <a:off x="4044150" y="2967125"/>
              <a:ext cx="2065200" cy="806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웹캠 속 얼굴 영역에</a:t>
              </a:r>
              <a:r>
                <a:rPr b="1" lang="ko" sz="1000"/>
                <a:t> 라벨링 한 내용을 바탕으로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box를 표시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및 퍼센트 출력</a:t>
              </a:r>
              <a:endParaRPr b="1" sz="1000"/>
            </a:p>
          </p:txBody>
        </p:sp>
        <p:cxnSp>
          <p:nvCxnSpPr>
            <p:cNvPr id="417" name="Google Shape;417;p60"/>
            <p:cNvCxnSpPr/>
            <p:nvPr/>
          </p:nvCxnSpPr>
          <p:spPr>
            <a:xfrm flipH="1" rot="10800000">
              <a:off x="6050025" y="782225"/>
              <a:ext cx="852600" cy="102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8" name="Google Shape;418;p60"/>
            <p:cNvCxnSpPr>
              <a:endCxn id="416" idx="3"/>
            </p:cNvCxnSpPr>
            <p:nvPr/>
          </p:nvCxnSpPr>
          <p:spPr>
            <a:xfrm rot="5400000">
              <a:off x="5967750" y="1271825"/>
              <a:ext cx="2240100" cy="19569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60"/>
            <p:cNvCxnSpPr/>
            <p:nvPr/>
          </p:nvCxnSpPr>
          <p:spPr>
            <a:xfrm>
              <a:off x="5042369" y="242150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0" name="Google Shape;420;p60"/>
            <p:cNvSpPr/>
            <p:nvPr/>
          </p:nvSpPr>
          <p:spPr>
            <a:xfrm>
              <a:off x="3883769" y="4320700"/>
              <a:ext cx="2385990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q 버튼을 누르면 시스템 종료</a:t>
              </a:r>
              <a:endParaRPr b="1" sz="1000"/>
            </a:p>
          </p:txBody>
        </p:sp>
        <p:cxnSp>
          <p:nvCxnSpPr>
            <p:cNvPr id="421" name="Google Shape;421;p60"/>
            <p:cNvCxnSpPr/>
            <p:nvPr/>
          </p:nvCxnSpPr>
          <p:spPr>
            <a:xfrm>
              <a:off x="50719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2" name="Google Shape;422;p60"/>
            <p:cNvSpPr/>
            <p:nvPr/>
          </p:nvSpPr>
          <p:spPr>
            <a:xfrm>
              <a:off x="6914800" y="570925"/>
              <a:ext cx="1946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</a:t>
              </a:r>
              <a:r>
                <a:rPr b="1" lang="ko" sz="1000"/>
                <a:t>ounding box색은 red,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미착용 정확도 퍼센트를 라벨링</a:t>
              </a:r>
              <a:endParaRPr b="1" sz="1000"/>
            </a:p>
          </p:txBody>
        </p:sp>
        <p:sp>
          <p:nvSpPr>
            <p:cNvPr id="423" name="Google Shape;423;p60"/>
            <p:cNvSpPr txBox="1"/>
            <p:nvPr/>
          </p:nvSpPr>
          <p:spPr>
            <a:xfrm>
              <a:off x="6145126" y="782220"/>
              <a:ext cx="662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No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61"/>
          <p:cNvGrpSpPr/>
          <p:nvPr/>
        </p:nvGrpSpPr>
        <p:grpSpPr>
          <a:xfrm>
            <a:off x="636254" y="397683"/>
            <a:ext cx="7871473" cy="4348152"/>
            <a:chOff x="381750" y="164051"/>
            <a:chExt cx="8479450" cy="4665399"/>
          </a:xfrm>
        </p:grpSpPr>
        <p:sp>
          <p:nvSpPr>
            <p:cNvPr id="429" name="Google Shape;429;p61"/>
            <p:cNvSpPr/>
            <p:nvPr/>
          </p:nvSpPr>
          <p:spPr>
            <a:xfrm>
              <a:off x="3883767" y="335783"/>
              <a:ext cx="2166246" cy="903071"/>
            </a:xfrm>
            <a:prstGeom prst="flowChartDecision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 &gt; no mask</a:t>
              </a:r>
              <a:endParaRPr b="1" sz="1000"/>
            </a:p>
          </p:txBody>
        </p:sp>
        <p:cxnSp>
          <p:nvCxnSpPr>
            <p:cNvPr id="430" name="Google Shape;430;p61"/>
            <p:cNvCxnSpPr>
              <a:stCxn id="431" idx="2"/>
            </p:cNvCxnSpPr>
            <p:nvPr/>
          </p:nvCxnSpPr>
          <p:spPr>
            <a:xfrm>
              <a:off x="1355019" y="6653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2" name="Google Shape;432;p61"/>
            <p:cNvSpPr/>
            <p:nvPr/>
          </p:nvSpPr>
          <p:spPr>
            <a:xfrm>
              <a:off x="416475" y="1186725"/>
              <a:ext cx="1877100" cy="431100"/>
            </a:xfrm>
            <a:prstGeom prst="parallelogram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읽어온 이미지</a:t>
              </a:r>
              <a:endParaRPr b="1" sz="1000"/>
            </a:p>
          </p:txBody>
        </p:sp>
        <p:sp>
          <p:nvSpPr>
            <p:cNvPr id="431" name="Google Shape;431;p61"/>
            <p:cNvSpPr/>
            <p:nvPr/>
          </p:nvSpPr>
          <p:spPr>
            <a:xfrm>
              <a:off x="381750" y="164051"/>
              <a:ext cx="1946538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실시간 webcam 실행</a:t>
              </a:r>
              <a:endParaRPr b="1" sz="1000"/>
            </a:p>
          </p:txBody>
        </p:sp>
        <p:sp>
          <p:nvSpPr>
            <p:cNvPr id="433" name="Google Shape;433;p61"/>
            <p:cNvSpPr/>
            <p:nvPr/>
          </p:nvSpPr>
          <p:spPr>
            <a:xfrm>
              <a:off x="506775" y="4264850"/>
              <a:ext cx="1775400" cy="5646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mask_detector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모델 적용</a:t>
              </a:r>
              <a:endParaRPr b="1" sz="1000"/>
            </a:p>
          </p:txBody>
        </p:sp>
        <p:cxnSp>
          <p:nvCxnSpPr>
            <p:cNvPr id="434" name="Google Shape;434;p61"/>
            <p:cNvCxnSpPr/>
            <p:nvPr/>
          </p:nvCxnSpPr>
          <p:spPr>
            <a:xfrm>
              <a:off x="1384944" y="16178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33333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5" name="Google Shape;435;p61"/>
            <p:cNvCxnSpPr/>
            <p:nvPr/>
          </p:nvCxnSpPr>
          <p:spPr>
            <a:xfrm>
              <a:off x="1389744" y="26104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6" name="Google Shape;436;p61"/>
            <p:cNvSpPr/>
            <p:nvPr/>
          </p:nvSpPr>
          <p:spPr>
            <a:xfrm>
              <a:off x="506850" y="2139225"/>
              <a:ext cx="1775400" cy="501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facenet 모델 적용 </a:t>
              </a:r>
              <a:endParaRPr b="1" sz="1000"/>
            </a:p>
          </p:txBody>
        </p:sp>
        <p:cxnSp>
          <p:nvCxnSpPr>
            <p:cNvPr id="437" name="Google Shape;437;p61"/>
            <p:cNvCxnSpPr/>
            <p:nvPr/>
          </p:nvCxnSpPr>
          <p:spPr>
            <a:xfrm>
              <a:off x="13897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8" name="Google Shape;438;p61"/>
            <p:cNvSpPr/>
            <p:nvPr/>
          </p:nvSpPr>
          <p:spPr>
            <a:xfrm>
              <a:off x="506850" y="3131875"/>
              <a:ext cx="1775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Detect된 얼굴 영역을 bounding box로 표시</a:t>
              </a:r>
              <a:endParaRPr b="1" sz="1000"/>
            </a:p>
          </p:txBody>
        </p:sp>
        <p:sp>
          <p:nvSpPr>
            <p:cNvPr id="439" name="Google Shape;439;p61"/>
            <p:cNvSpPr/>
            <p:nvPr/>
          </p:nvSpPr>
          <p:spPr>
            <a:xfrm>
              <a:off x="4044162" y="1730268"/>
              <a:ext cx="20652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green,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착용 정확도 퍼센트를 라벨링 </a:t>
              </a:r>
              <a:endParaRPr b="1" sz="1000"/>
            </a:p>
          </p:txBody>
        </p:sp>
        <p:cxnSp>
          <p:nvCxnSpPr>
            <p:cNvPr id="440" name="Google Shape;440;p61"/>
            <p:cNvCxnSpPr>
              <a:stCxn id="433" idx="3"/>
              <a:endCxn id="429" idx="1"/>
            </p:cNvCxnSpPr>
            <p:nvPr/>
          </p:nvCxnSpPr>
          <p:spPr>
            <a:xfrm flipH="1" rot="10800000">
              <a:off x="2282175" y="787250"/>
              <a:ext cx="1601700" cy="3759900"/>
            </a:xfrm>
            <a:prstGeom prst="bentConnector3">
              <a:avLst>
                <a:gd fmla="val 49997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61"/>
            <p:cNvCxnSpPr/>
            <p:nvPr/>
          </p:nvCxnSpPr>
          <p:spPr>
            <a:xfrm>
              <a:off x="3456667" y="782375"/>
              <a:ext cx="501300" cy="99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" name="Google Shape;442;p61"/>
            <p:cNvCxnSpPr/>
            <p:nvPr/>
          </p:nvCxnSpPr>
          <p:spPr>
            <a:xfrm>
              <a:off x="5012694" y="123888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3" name="Google Shape;443;p61"/>
            <p:cNvSpPr txBox="1"/>
            <p:nvPr/>
          </p:nvSpPr>
          <p:spPr>
            <a:xfrm>
              <a:off x="5081550" y="1232925"/>
              <a:ext cx="5013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Yes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61"/>
            <p:cNvSpPr/>
            <p:nvPr/>
          </p:nvSpPr>
          <p:spPr>
            <a:xfrm>
              <a:off x="4044150" y="2967125"/>
              <a:ext cx="2065200" cy="806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웹캠 속 얼굴 영역에 라벨링 한 내용을 바탕으로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box를 표시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및 퍼센트 출력</a:t>
              </a:r>
              <a:endParaRPr b="1" sz="1000"/>
            </a:p>
          </p:txBody>
        </p:sp>
        <p:cxnSp>
          <p:nvCxnSpPr>
            <p:cNvPr id="445" name="Google Shape;445;p61"/>
            <p:cNvCxnSpPr/>
            <p:nvPr/>
          </p:nvCxnSpPr>
          <p:spPr>
            <a:xfrm flipH="1" rot="10800000">
              <a:off x="6050025" y="782225"/>
              <a:ext cx="852600" cy="102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6" name="Google Shape;446;p61"/>
            <p:cNvCxnSpPr>
              <a:endCxn id="444" idx="3"/>
            </p:cNvCxnSpPr>
            <p:nvPr/>
          </p:nvCxnSpPr>
          <p:spPr>
            <a:xfrm rot="5400000">
              <a:off x="5967750" y="1271825"/>
              <a:ext cx="2240100" cy="19569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61"/>
            <p:cNvCxnSpPr/>
            <p:nvPr/>
          </p:nvCxnSpPr>
          <p:spPr>
            <a:xfrm>
              <a:off x="5042369" y="242150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8" name="Google Shape;448;p61"/>
            <p:cNvSpPr/>
            <p:nvPr/>
          </p:nvSpPr>
          <p:spPr>
            <a:xfrm>
              <a:off x="3883769" y="4320700"/>
              <a:ext cx="2385990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q 버튼을 누르면 시스템 종료</a:t>
              </a:r>
              <a:endParaRPr b="1" sz="1000"/>
            </a:p>
          </p:txBody>
        </p:sp>
        <p:cxnSp>
          <p:nvCxnSpPr>
            <p:cNvPr id="449" name="Google Shape;449;p61"/>
            <p:cNvCxnSpPr/>
            <p:nvPr/>
          </p:nvCxnSpPr>
          <p:spPr>
            <a:xfrm>
              <a:off x="50719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0" name="Google Shape;450;p61"/>
            <p:cNvSpPr/>
            <p:nvPr/>
          </p:nvSpPr>
          <p:spPr>
            <a:xfrm>
              <a:off x="6914800" y="570925"/>
              <a:ext cx="1946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red,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미착용 정확도 퍼센트를 라벨링</a:t>
              </a:r>
              <a:endParaRPr b="1" sz="1000"/>
            </a:p>
          </p:txBody>
        </p:sp>
        <p:sp>
          <p:nvSpPr>
            <p:cNvPr id="451" name="Google Shape;451;p61"/>
            <p:cNvSpPr txBox="1"/>
            <p:nvPr/>
          </p:nvSpPr>
          <p:spPr>
            <a:xfrm>
              <a:off x="6145126" y="782220"/>
              <a:ext cx="662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No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52" name="Google Shape;452;p61"/>
          <p:cNvSpPr/>
          <p:nvPr/>
        </p:nvSpPr>
        <p:spPr>
          <a:xfrm>
            <a:off x="476950" y="252500"/>
            <a:ext cx="2132100" cy="74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571500" lvl="0" marL="457200" rtl="0" algn="ctr">
              <a:spcBef>
                <a:spcPts val="0"/>
              </a:spcBef>
              <a:spcAft>
                <a:spcPts val="0"/>
              </a:spcAft>
              <a:buSzPts val="5400"/>
              <a:buAutoNum type="arabicPeriod"/>
            </a:pPr>
            <a:r>
              <a:rPr lang="ko"/>
              <a:t>Needs</a:t>
            </a:r>
            <a:endParaRPr/>
          </a:p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03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8" name="Google Shape;4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00" y="906587"/>
            <a:ext cx="8104001" cy="3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63"/>
          <p:cNvGrpSpPr/>
          <p:nvPr/>
        </p:nvGrpSpPr>
        <p:grpSpPr>
          <a:xfrm>
            <a:off x="636254" y="397683"/>
            <a:ext cx="7871473" cy="4348152"/>
            <a:chOff x="381750" y="164051"/>
            <a:chExt cx="8479450" cy="4665399"/>
          </a:xfrm>
        </p:grpSpPr>
        <p:sp>
          <p:nvSpPr>
            <p:cNvPr id="464" name="Google Shape;464;p63"/>
            <p:cNvSpPr/>
            <p:nvPr/>
          </p:nvSpPr>
          <p:spPr>
            <a:xfrm>
              <a:off x="3883767" y="335783"/>
              <a:ext cx="2166246" cy="903071"/>
            </a:xfrm>
            <a:prstGeom prst="flowChartDecision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 &gt; no mask</a:t>
              </a:r>
              <a:endParaRPr b="1" sz="1000"/>
            </a:p>
          </p:txBody>
        </p:sp>
        <p:cxnSp>
          <p:nvCxnSpPr>
            <p:cNvPr id="465" name="Google Shape;465;p63"/>
            <p:cNvCxnSpPr>
              <a:stCxn id="466" idx="2"/>
            </p:cNvCxnSpPr>
            <p:nvPr/>
          </p:nvCxnSpPr>
          <p:spPr>
            <a:xfrm>
              <a:off x="1355019" y="6653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7" name="Google Shape;467;p63"/>
            <p:cNvSpPr/>
            <p:nvPr/>
          </p:nvSpPr>
          <p:spPr>
            <a:xfrm>
              <a:off x="416475" y="1186725"/>
              <a:ext cx="1877100" cy="431100"/>
            </a:xfrm>
            <a:prstGeom prst="parallelogram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읽어온 이미지</a:t>
              </a:r>
              <a:endParaRPr b="1" sz="1000"/>
            </a:p>
          </p:txBody>
        </p:sp>
        <p:sp>
          <p:nvSpPr>
            <p:cNvPr id="466" name="Google Shape;466;p63"/>
            <p:cNvSpPr/>
            <p:nvPr/>
          </p:nvSpPr>
          <p:spPr>
            <a:xfrm>
              <a:off x="381750" y="164051"/>
              <a:ext cx="1946538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실시간 webcam 실행</a:t>
              </a:r>
              <a:endParaRPr b="1" sz="1000"/>
            </a:p>
          </p:txBody>
        </p:sp>
        <p:sp>
          <p:nvSpPr>
            <p:cNvPr id="468" name="Google Shape;468;p63"/>
            <p:cNvSpPr/>
            <p:nvPr/>
          </p:nvSpPr>
          <p:spPr>
            <a:xfrm>
              <a:off x="506775" y="4264850"/>
              <a:ext cx="1775400" cy="5646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mask_detector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모델 적용</a:t>
              </a:r>
              <a:endParaRPr b="1" sz="1000"/>
            </a:p>
          </p:txBody>
        </p:sp>
        <p:cxnSp>
          <p:nvCxnSpPr>
            <p:cNvPr id="469" name="Google Shape;469;p63"/>
            <p:cNvCxnSpPr/>
            <p:nvPr/>
          </p:nvCxnSpPr>
          <p:spPr>
            <a:xfrm>
              <a:off x="1384944" y="16178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33333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0" name="Google Shape;470;p63"/>
            <p:cNvCxnSpPr/>
            <p:nvPr/>
          </p:nvCxnSpPr>
          <p:spPr>
            <a:xfrm>
              <a:off x="1389744" y="26104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1" name="Google Shape;471;p63"/>
            <p:cNvSpPr/>
            <p:nvPr/>
          </p:nvSpPr>
          <p:spPr>
            <a:xfrm>
              <a:off x="506850" y="2139225"/>
              <a:ext cx="1775400" cy="501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facenet 모델 적용 </a:t>
              </a:r>
              <a:endParaRPr b="1" sz="1000"/>
            </a:p>
          </p:txBody>
        </p:sp>
        <p:cxnSp>
          <p:nvCxnSpPr>
            <p:cNvPr id="472" name="Google Shape;472;p63"/>
            <p:cNvCxnSpPr/>
            <p:nvPr/>
          </p:nvCxnSpPr>
          <p:spPr>
            <a:xfrm>
              <a:off x="13897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3" name="Google Shape;473;p63"/>
            <p:cNvSpPr/>
            <p:nvPr/>
          </p:nvSpPr>
          <p:spPr>
            <a:xfrm>
              <a:off x="506850" y="3131875"/>
              <a:ext cx="1775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Detect된 얼굴 영역을 bounding box로 표시</a:t>
              </a:r>
              <a:endParaRPr b="1" sz="1000"/>
            </a:p>
          </p:txBody>
        </p:sp>
        <p:sp>
          <p:nvSpPr>
            <p:cNvPr id="474" name="Google Shape;474;p63"/>
            <p:cNvSpPr/>
            <p:nvPr/>
          </p:nvSpPr>
          <p:spPr>
            <a:xfrm>
              <a:off x="4044162" y="1730268"/>
              <a:ext cx="20652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green,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착용 정확도 퍼센트를 라벨링 </a:t>
              </a:r>
              <a:endParaRPr b="1" sz="1000"/>
            </a:p>
          </p:txBody>
        </p:sp>
        <p:cxnSp>
          <p:nvCxnSpPr>
            <p:cNvPr id="475" name="Google Shape;475;p63"/>
            <p:cNvCxnSpPr>
              <a:stCxn id="468" idx="3"/>
              <a:endCxn id="464" idx="1"/>
            </p:cNvCxnSpPr>
            <p:nvPr/>
          </p:nvCxnSpPr>
          <p:spPr>
            <a:xfrm flipH="1" rot="10800000">
              <a:off x="2282175" y="787250"/>
              <a:ext cx="1601700" cy="3759900"/>
            </a:xfrm>
            <a:prstGeom prst="bentConnector3">
              <a:avLst>
                <a:gd fmla="val 49997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63"/>
            <p:cNvCxnSpPr/>
            <p:nvPr/>
          </p:nvCxnSpPr>
          <p:spPr>
            <a:xfrm>
              <a:off x="3456667" y="782375"/>
              <a:ext cx="501300" cy="99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7" name="Google Shape;477;p63"/>
            <p:cNvCxnSpPr/>
            <p:nvPr/>
          </p:nvCxnSpPr>
          <p:spPr>
            <a:xfrm>
              <a:off x="5012694" y="123888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8" name="Google Shape;478;p63"/>
            <p:cNvSpPr txBox="1"/>
            <p:nvPr/>
          </p:nvSpPr>
          <p:spPr>
            <a:xfrm>
              <a:off x="5081550" y="1232925"/>
              <a:ext cx="5013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Yes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9" name="Google Shape;479;p63"/>
            <p:cNvSpPr/>
            <p:nvPr/>
          </p:nvSpPr>
          <p:spPr>
            <a:xfrm>
              <a:off x="4044150" y="2967125"/>
              <a:ext cx="2065200" cy="806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웹캠 속 얼굴 영역에 라벨링 한 내용을 바탕으로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box를 표시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및 퍼센트 출력</a:t>
              </a:r>
              <a:endParaRPr b="1" sz="1000"/>
            </a:p>
          </p:txBody>
        </p:sp>
        <p:cxnSp>
          <p:nvCxnSpPr>
            <p:cNvPr id="480" name="Google Shape;480;p63"/>
            <p:cNvCxnSpPr/>
            <p:nvPr/>
          </p:nvCxnSpPr>
          <p:spPr>
            <a:xfrm flipH="1" rot="10800000">
              <a:off x="6050025" y="782225"/>
              <a:ext cx="852600" cy="102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1" name="Google Shape;481;p63"/>
            <p:cNvCxnSpPr>
              <a:endCxn id="479" idx="3"/>
            </p:cNvCxnSpPr>
            <p:nvPr/>
          </p:nvCxnSpPr>
          <p:spPr>
            <a:xfrm rot="5400000">
              <a:off x="5967750" y="1271825"/>
              <a:ext cx="2240100" cy="19569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63"/>
            <p:cNvCxnSpPr/>
            <p:nvPr/>
          </p:nvCxnSpPr>
          <p:spPr>
            <a:xfrm>
              <a:off x="5042369" y="242150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3" name="Google Shape;483;p63"/>
            <p:cNvSpPr/>
            <p:nvPr/>
          </p:nvSpPr>
          <p:spPr>
            <a:xfrm>
              <a:off x="3883769" y="4320700"/>
              <a:ext cx="2385990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q 버튼을 누르면 시스템 종료</a:t>
              </a:r>
              <a:endParaRPr b="1" sz="1000"/>
            </a:p>
          </p:txBody>
        </p:sp>
        <p:cxnSp>
          <p:nvCxnSpPr>
            <p:cNvPr id="484" name="Google Shape;484;p63"/>
            <p:cNvCxnSpPr/>
            <p:nvPr/>
          </p:nvCxnSpPr>
          <p:spPr>
            <a:xfrm>
              <a:off x="50719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5" name="Google Shape;485;p63"/>
            <p:cNvSpPr/>
            <p:nvPr/>
          </p:nvSpPr>
          <p:spPr>
            <a:xfrm>
              <a:off x="6914800" y="570925"/>
              <a:ext cx="1946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red,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미착용 정확도 퍼센트를 라벨링</a:t>
              </a:r>
              <a:endParaRPr b="1" sz="1000"/>
            </a:p>
          </p:txBody>
        </p:sp>
        <p:sp>
          <p:nvSpPr>
            <p:cNvPr id="486" name="Google Shape;486;p63"/>
            <p:cNvSpPr txBox="1"/>
            <p:nvPr/>
          </p:nvSpPr>
          <p:spPr>
            <a:xfrm>
              <a:off x="6145126" y="782220"/>
              <a:ext cx="662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No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87" name="Google Shape;487;p63"/>
          <p:cNvSpPr/>
          <p:nvPr/>
        </p:nvSpPr>
        <p:spPr>
          <a:xfrm>
            <a:off x="486300" y="1243800"/>
            <a:ext cx="2132100" cy="153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03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25" y="505000"/>
            <a:ext cx="7967751" cy="40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65"/>
          <p:cNvGrpSpPr/>
          <p:nvPr/>
        </p:nvGrpSpPr>
        <p:grpSpPr>
          <a:xfrm>
            <a:off x="636254" y="397683"/>
            <a:ext cx="7871473" cy="4348152"/>
            <a:chOff x="381750" y="164051"/>
            <a:chExt cx="8479450" cy="4665399"/>
          </a:xfrm>
        </p:grpSpPr>
        <p:sp>
          <p:nvSpPr>
            <p:cNvPr id="499" name="Google Shape;499;p65"/>
            <p:cNvSpPr/>
            <p:nvPr/>
          </p:nvSpPr>
          <p:spPr>
            <a:xfrm>
              <a:off x="3883767" y="335783"/>
              <a:ext cx="2166246" cy="903071"/>
            </a:xfrm>
            <a:prstGeom prst="flowChartDecision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 &gt; no mask</a:t>
              </a:r>
              <a:endParaRPr b="1" sz="1000"/>
            </a:p>
          </p:txBody>
        </p:sp>
        <p:cxnSp>
          <p:nvCxnSpPr>
            <p:cNvPr id="500" name="Google Shape;500;p65"/>
            <p:cNvCxnSpPr>
              <a:stCxn id="501" idx="2"/>
            </p:cNvCxnSpPr>
            <p:nvPr/>
          </p:nvCxnSpPr>
          <p:spPr>
            <a:xfrm>
              <a:off x="1355019" y="6653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2" name="Google Shape;502;p65"/>
            <p:cNvSpPr/>
            <p:nvPr/>
          </p:nvSpPr>
          <p:spPr>
            <a:xfrm>
              <a:off x="416475" y="1186725"/>
              <a:ext cx="1877100" cy="431100"/>
            </a:xfrm>
            <a:prstGeom prst="parallelogram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읽어온 이미지</a:t>
              </a:r>
              <a:endParaRPr b="1" sz="1000"/>
            </a:p>
          </p:txBody>
        </p:sp>
        <p:sp>
          <p:nvSpPr>
            <p:cNvPr id="501" name="Google Shape;501;p65"/>
            <p:cNvSpPr/>
            <p:nvPr/>
          </p:nvSpPr>
          <p:spPr>
            <a:xfrm>
              <a:off x="381750" y="164051"/>
              <a:ext cx="1946538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실시간 webcam 실행</a:t>
              </a:r>
              <a:endParaRPr b="1" sz="1000"/>
            </a:p>
          </p:txBody>
        </p:sp>
        <p:sp>
          <p:nvSpPr>
            <p:cNvPr id="503" name="Google Shape;503;p65"/>
            <p:cNvSpPr/>
            <p:nvPr/>
          </p:nvSpPr>
          <p:spPr>
            <a:xfrm>
              <a:off x="506775" y="4264850"/>
              <a:ext cx="1775400" cy="5646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mask_detector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모델 적용</a:t>
              </a:r>
              <a:endParaRPr b="1" sz="1000"/>
            </a:p>
          </p:txBody>
        </p:sp>
        <p:cxnSp>
          <p:nvCxnSpPr>
            <p:cNvPr id="504" name="Google Shape;504;p65"/>
            <p:cNvCxnSpPr/>
            <p:nvPr/>
          </p:nvCxnSpPr>
          <p:spPr>
            <a:xfrm>
              <a:off x="1384944" y="16178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33333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5" name="Google Shape;505;p65"/>
            <p:cNvCxnSpPr/>
            <p:nvPr/>
          </p:nvCxnSpPr>
          <p:spPr>
            <a:xfrm>
              <a:off x="1389744" y="26104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6" name="Google Shape;506;p65"/>
            <p:cNvSpPr/>
            <p:nvPr/>
          </p:nvSpPr>
          <p:spPr>
            <a:xfrm>
              <a:off x="506850" y="2139225"/>
              <a:ext cx="1775400" cy="501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facenet 모델 적용 </a:t>
              </a:r>
              <a:endParaRPr b="1" sz="1000"/>
            </a:p>
          </p:txBody>
        </p:sp>
        <p:cxnSp>
          <p:nvCxnSpPr>
            <p:cNvPr id="507" name="Google Shape;507;p65"/>
            <p:cNvCxnSpPr/>
            <p:nvPr/>
          </p:nvCxnSpPr>
          <p:spPr>
            <a:xfrm>
              <a:off x="13897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8" name="Google Shape;508;p65"/>
            <p:cNvSpPr/>
            <p:nvPr/>
          </p:nvSpPr>
          <p:spPr>
            <a:xfrm>
              <a:off x="506850" y="3131875"/>
              <a:ext cx="1775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Detect된 얼굴 영역을 bounding box로 표시</a:t>
              </a:r>
              <a:endParaRPr b="1" sz="1000"/>
            </a:p>
          </p:txBody>
        </p:sp>
        <p:sp>
          <p:nvSpPr>
            <p:cNvPr id="509" name="Google Shape;509;p65"/>
            <p:cNvSpPr/>
            <p:nvPr/>
          </p:nvSpPr>
          <p:spPr>
            <a:xfrm>
              <a:off x="4044162" y="1730268"/>
              <a:ext cx="20652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green,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착용 정확도 퍼센트를 라벨링 </a:t>
              </a:r>
              <a:endParaRPr b="1" sz="1000"/>
            </a:p>
          </p:txBody>
        </p:sp>
        <p:cxnSp>
          <p:nvCxnSpPr>
            <p:cNvPr id="510" name="Google Shape;510;p65"/>
            <p:cNvCxnSpPr>
              <a:stCxn id="503" idx="3"/>
              <a:endCxn id="499" idx="1"/>
            </p:cNvCxnSpPr>
            <p:nvPr/>
          </p:nvCxnSpPr>
          <p:spPr>
            <a:xfrm flipH="1" rot="10800000">
              <a:off x="2282175" y="787250"/>
              <a:ext cx="1601700" cy="3759900"/>
            </a:xfrm>
            <a:prstGeom prst="bentConnector3">
              <a:avLst>
                <a:gd fmla="val 49997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65"/>
            <p:cNvCxnSpPr/>
            <p:nvPr/>
          </p:nvCxnSpPr>
          <p:spPr>
            <a:xfrm>
              <a:off x="3456667" y="782375"/>
              <a:ext cx="501300" cy="99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2" name="Google Shape;512;p65"/>
            <p:cNvCxnSpPr/>
            <p:nvPr/>
          </p:nvCxnSpPr>
          <p:spPr>
            <a:xfrm>
              <a:off x="5012694" y="123888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3" name="Google Shape;513;p65"/>
            <p:cNvSpPr txBox="1"/>
            <p:nvPr/>
          </p:nvSpPr>
          <p:spPr>
            <a:xfrm>
              <a:off x="5081550" y="1232925"/>
              <a:ext cx="5013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Yes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65"/>
            <p:cNvSpPr/>
            <p:nvPr/>
          </p:nvSpPr>
          <p:spPr>
            <a:xfrm>
              <a:off x="4044150" y="2967125"/>
              <a:ext cx="2065200" cy="806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웹캠 속 얼굴 영역에 라벨링 한 내용을 바탕으로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box를 표시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및 퍼센트 출력</a:t>
              </a:r>
              <a:endParaRPr b="1" sz="1000"/>
            </a:p>
          </p:txBody>
        </p:sp>
        <p:cxnSp>
          <p:nvCxnSpPr>
            <p:cNvPr id="515" name="Google Shape;515;p65"/>
            <p:cNvCxnSpPr/>
            <p:nvPr/>
          </p:nvCxnSpPr>
          <p:spPr>
            <a:xfrm flipH="1" rot="10800000">
              <a:off x="6050025" y="782225"/>
              <a:ext cx="852600" cy="102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6" name="Google Shape;516;p65"/>
            <p:cNvCxnSpPr>
              <a:endCxn id="514" idx="3"/>
            </p:cNvCxnSpPr>
            <p:nvPr/>
          </p:nvCxnSpPr>
          <p:spPr>
            <a:xfrm rot="5400000">
              <a:off x="5967750" y="1271825"/>
              <a:ext cx="2240100" cy="19569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65"/>
            <p:cNvCxnSpPr/>
            <p:nvPr/>
          </p:nvCxnSpPr>
          <p:spPr>
            <a:xfrm>
              <a:off x="5042369" y="242150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8" name="Google Shape;518;p65"/>
            <p:cNvSpPr/>
            <p:nvPr/>
          </p:nvSpPr>
          <p:spPr>
            <a:xfrm>
              <a:off x="3883769" y="4320700"/>
              <a:ext cx="2385990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q 버튼을 누르면 시스템 종료</a:t>
              </a:r>
              <a:endParaRPr b="1" sz="1000"/>
            </a:p>
          </p:txBody>
        </p:sp>
        <p:cxnSp>
          <p:nvCxnSpPr>
            <p:cNvPr id="519" name="Google Shape;519;p65"/>
            <p:cNvCxnSpPr/>
            <p:nvPr/>
          </p:nvCxnSpPr>
          <p:spPr>
            <a:xfrm>
              <a:off x="50719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0" name="Google Shape;520;p65"/>
            <p:cNvSpPr/>
            <p:nvPr/>
          </p:nvSpPr>
          <p:spPr>
            <a:xfrm>
              <a:off x="6914800" y="570925"/>
              <a:ext cx="1946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red,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미착용 정확도 퍼센트를 라벨링</a:t>
              </a:r>
              <a:endParaRPr b="1" sz="1000"/>
            </a:p>
          </p:txBody>
        </p:sp>
        <p:sp>
          <p:nvSpPr>
            <p:cNvPr id="521" name="Google Shape;521;p65"/>
            <p:cNvSpPr txBox="1"/>
            <p:nvPr/>
          </p:nvSpPr>
          <p:spPr>
            <a:xfrm>
              <a:off x="6145126" y="782220"/>
              <a:ext cx="662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No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2" name="Google Shape;522;p65"/>
          <p:cNvSpPr/>
          <p:nvPr/>
        </p:nvSpPr>
        <p:spPr>
          <a:xfrm>
            <a:off x="523700" y="3058050"/>
            <a:ext cx="2094900" cy="181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03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8" name="Google Shape;52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375" y="219775"/>
            <a:ext cx="4778776" cy="47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67"/>
          <p:cNvGrpSpPr/>
          <p:nvPr/>
        </p:nvGrpSpPr>
        <p:grpSpPr>
          <a:xfrm>
            <a:off x="636254" y="397683"/>
            <a:ext cx="7871473" cy="4348152"/>
            <a:chOff x="381750" y="164051"/>
            <a:chExt cx="8479450" cy="4665399"/>
          </a:xfrm>
        </p:grpSpPr>
        <p:sp>
          <p:nvSpPr>
            <p:cNvPr id="534" name="Google Shape;534;p67"/>
            <p:cNvSpPr/>
            <p:nvPr/>
          </p:nvSpPr>
          <p:spPr>
            <a:xfrm>
              <a:off x="3883767" y="335783"/>
              <a:ext cx="2166246" cy="903071"/>
            </a:xfrm>
            <a:prstGeom prst="flowChartDecision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 &gt; no mask</a:t>
              </a:r>
              <a:endParaRPr b="1" sz="1000"/>
            </a:p>
          </p:txBody>
        </p:sp>
        <p:cxnSp>
          <p:nvCxnSpPr>
            <p:cNvPr id="535" name="Google Shape;535;p67"/>
            <p:cNvCxnSpPr>
              <a:stCxn id="536" idx="2"/>
            </p:cNvCxnSpPr>
            <p:nvPr/>
          </p:nvCxnSpPr>
          <p:spPr>
            <a:xfrm>
              <a:off x="1355019" y="6653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7" name="Google Shape;537;p67"/>
            <p:cNvSpPr/>
            <p:nvPr/>
          </p:nvSpPr>
          <p:spPr>
            <a:xfrm>
              <a:off x="416475" y="1186725"/>
              <a:ext cx="1877100" cy="431100"/>
            </a:xfrm>
            <a:prstGeom prst="parallelogram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읽어온 이미지</a:t>
              </a:r>
              <a:endParaRPr b="1" sz="1000"/>
            </a:p>
          </p:txBody>
        </p:sp>
        <p:sp>
          <p:nvSpPr>
            <p:cNvPr id="536" name="Google Shape;536;p67"/>
            <p:cNvSpPr/>
            <p:nvPr/>
          </p:nvSpPr>
          <p:spPr>
            <a:xfrm>
              <a:off x="381750" y="164051"/>
              <a:ext cx="1946538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실시간 webcam 실행</a:t>
              </a:r>
              <a:endParaRPr b="1" sz="1000"/>
            </a:p>
          </p:txBody>
        </p:sp>
        <p:sp>
          <p:nvSpPr>
            <p:cNvPr id="538" name="Google Shape;538;p67"/>
            <p:cNvSpPr/>
            <p:nvPr/>
          </p:nvSpPr>
          <p:spPr>
            <a:xfrm>
              <a:off x="506775" y="4264850"/>
              <a:ext cx="1775400" cy="5646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mask_detector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모델 적용</a:t>
              </a:r>
              <a:endParaRPr b="1" sz="1000"/>
            </a:p>
          </p:txBody>
        </p:sp>
        <p:cxnSp>
          <p:nvCxnSpPr>
            <p:cNvPr id="539" name="Google Shape;539;p67"/>
            <p:cNvCxnSpPr/>
            <p:nvPr/>
          </p:nvCxnSpPr>
          <p:spPr>
            <a:xfrm>
              <a:off x="1384944" y="16178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33333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0" name="Google Shape;540;p67"/>
            <p:cNvCxnSpPr/>
            <p:nvPr/>
          </p:nvCxnSpPr>
          <p:spPr>
            <a:xfrm>
              <a:off x="1389744" y="26104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1" name="Google Shape;541;p67"/>
            <p:cNvSpPr/>
            <p:nvPr/>
          </p:nvSpPr>
          <p:spPr>
            <a:xfrm>
              <a:off x="506850" y="2139225"/>
              <a:ext cx="1775400" cy="501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facenet 모델 적용 </a:t>
              </a:r>
              <a:endParaRPr b="1" sz="1000"/>
            </a:p>
          </p:txBody>
        </p:sp>
        <p:cxnSp>
          <p:nvCxnSpPr>
            <p:cNvPr id="542" name="Google Shape;542;p67"/>
            <p:cNvCxnSpPr/>
            <p:nvPr/>
          </p:nvCxnSpPr>
          <p:spPr>
            <a:xfrm>
              <a:off x="13897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3" name="Google Shape;543;p67"/>
            <p:cNvSpPr/>
            <p:nvPr/>
          </p:nvSpPr>
          <p:spPr>
            <a:xfrm>
              <a:off x="506850" y="3131875"/>
              <a:ext cx="1775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Detect된 얼굴 영역을 bounding box로 표시</a:t>
              </a:r>
              <a:endParaRPr b="1" sz="1000"/>
            </a:p>
          </p:txBody>
        </p:sp>
        <p:sp>
          <p:nvSpPr>
            <p:cNvPr id="544" name="Google Shape;544;p67"/>
            <p:cNvSpPr/>
            <p:nvPr/>
          </p:nvSpPr>
          <p:spPr>
            <a:xfrm>
              <a:off x="4044162" y="1730268"/>
              <a:ext cx="20652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green,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착용 정확도 퍼센트를 라벨링 </a:t>
              </a:r>
              <a:endParaRPr b="1" sz="1000"/>
            </a:p>
          </p:txBody>
        </p:sp>
        <p:cxnSp>
          <p:nvCxnSpPr>
            <p:cNvPr id="545" name="Google Shape;545;p67"/>
            <p:cNvCxnSpPr>
              <a:stCxn id="538" idx="3"/>
              <a:endCxn id="534" idx="1"/>
            </p:cNvCxnSpPr>
            <p:nvPr/>
          </p:nvCxnSpPr>
          <p:spPr>
            <a:xfrm flipH="1" rot="10800000">
              <a:off x="2282175" y="787250"/>
              <a:ext cx="1601700" cy="3759900"/>
            </a:xfrm>
            <a:prstGeom prst="bentConnector3">
              <a:avLst>
                <a:gd fmla="val 49997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67"/>
            <p:cNvCxnSpPr/>
            <p:nvPr/>
          </p:nvCxnSpPr>
          <p:spPr>
            <a:xfrm>
              <a:off x="3456667" y="782375"/>
              <a:ext cx="501300" cy="99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7" name="Google Shape;547;p67"/>
            <p:cNvCxnSpPr/>
            <p:nvPr/>
          </p:nvCxnSpPr>
          <p:spPr>
            <a:xfrm>
              <a:off x="5012694" y="123888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8" name="Google Shape;548;p67"/>
            <p:cNvSpPr txBox="1"/>
            <p:nvPr/>
          </p:nvSpPr>
          <p:spPr>
            <a:xfrm>
              <a:off x="5081550" y="1232925"/>
              <a:ext cx="5013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Yes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9" name="Google Shape;549;p67"/>
            <p:cNvSpPr/>
            <p:nvPr/>
          </p:nvSpPr>
          <p:spPr>
            <a:xfrm>
              <a:off x="4044150" y="2967125"/>
              <a:ext cx="2065200" cy="806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웹캠 속 얼굴 영역에 라벨링 한 내용을 바탕으로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box를 표시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및 퍼센트 출력</a:t>
              </a:r>
              <a:endParaRPr b="1" sz="1000"/>
            </a:p>
          </p:txBody>
        </p:sp>
        <p:cxnSp>
          <p:nvCxnSpPr>
            <p:cNvPr id="550" name="Google Shape;550;p67"/>
            <p:cNvCxnSpPr/>
            <p:nvPr/>
          </p:nvCxnSpPr>
          <p:spPr>
            <a:xfrm flipH="1" rot="10800000">
              <a:off x="6050025" y="782225"/>
              <a:ext cx="852600" cy="102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1" name="Google Shape;551;p67"/>
            <p:cNvCxnSpPr>
              <a:endCxn id="549" idx="3"/>
            </p:cNvCxnSpPr>
            <p:nvPr/>
          </p:nvCxnSpPr>
          <p:spPr>
            <a:xfrm rot="5400000">
              <a:off x="5967750" y="1271825"/>
              <a:ext cx="2240100" cy="19569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67"/>
            <p:cNvCxnSpPr/>
            <p:nvPr/>
          </p:nvCxnSpPr>
          <p:spPr>
            <a:xfrm>
              <a:off x="5042369" y="242150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3" name="Google Shape;553;p67"/>
            <p:cNvSpPr/>
            <p:nvPr/>
          </p:nvSpPr>
          <p:spPr>
            <a:xfrm>
              <a:off x="3883769" y="4320700"/>
              <a:ext cx="2385990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q 버튼을 누르면 시스템 종료</a:t>
              </a:r>
              <a:endParaRPr b="1" sz="1000"/>
            </a:p>
          </p:txBody>
        </p:sp>
        <p:cxnSp>
          <p:nvCxnSpPr>
            <p:cNvPr id="554" name="Google Shape;554;p67"/>
            <p:cNvCxnSpPr/>
            <p:nvPr/>
          </p:nvCxnSpPr>
          <p:spPr>
            <a:xfrm>
              <a:off x="50719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5" name="Google Shape;555;p67"/>
            <p:cNvSpPr/>
            <p:nvPr/>
          </p:nvSpPr>
          <p:spPr>
            <a:xfrm>
              <a:off x="6914800" y="570925"/>
              <a:ext cx="1946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red,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미착용 정확도 퍼센트를 라벨링</a:t>
              </a:r>
              <a:endParaRPr b="1" sz="1000"/>
            </a:p>
          </p:txBody>
        </p:sp>
        <p:sp>
          <p:nvSpPr>
            <p:cNvPr id="556" name="Google Shape;556;p67"/>
            <p:cNvSpPr txBox="1"/>
            <p:nvPr/>
          </p:nvSpPr>
          <p:spPr>
            <a:xfrm>
              <a:off x="6145126" y="782220"/>
              <a:ext cx="662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No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7" name="Google Shape;557;p67"/>
          <p:cNvSpPr/>
          <p:nvPr/>
        </p:nvSpPr>
        <p:spPr>
          <a:xfrm>
            <a:off x="3469500" y="397675"/>
            <a:ext cx="5171700" cy="223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03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3" name="Google Shape;56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00" y="1083675"/>
            <a:ext cx="6539326" cy="29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9"/>
          <p:cNvGrpSpPr/>
          <p:nvPr/>
        </p:nvGrpSpPr>
        <p:grpSpPr>
          <a:xfrm>
            <a:off x="636254" y="397683"/>
            <a:ext cx="7871473" cy="4348152"/>
            <a:chOff x="381750" y="164051"/>
            <a:chExt cx="8479450" cy="4665399"/>
          </a:xfrm>
        </p:grpSpPr>
        <p:sp>
          <p:nvSpPr>
            <p:cNvPr id="569" name="Google Shape;569;p69"/>
            <p:cNvSpPr/>
            <p:nvPr/>
          </p:nvSpPr>
          <p:spPr>
            <a:xfrm>
              <a:off x="3883767" y="335783"/>
              <a:ext cx="2166246" cy="903071"/>
            </a:xfrm>
            <a:prstGeom prst="flowChartDecision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 &gt; no mask</a:t>
              </a:r>
              <a:endParaRPr b="1" sz="1000"/>
            </a:p>
          </p:txBody>
        </p:sp>
        <p:cxnSp>
          <p:nvCxnSpPr>
            <p:cNvPr id="570" name="Google Shape;570;p69"/>
            <p:cNvCxnSpPr>
              <a:stCxn id="571" idx="2"/>
            </p:cNvCxnSpPr>
            <p:nvPr/>
          </p:nvCxnSpPr>
          <p:spPr>
            <a:xfrm>
              <a:off x="1355019" y="6653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2" name="Google Shape;572;p69"/>
            <p:cNvSpPr/>
            <p:nvPr/>
          </p:nvSpPr>
          <p:spPr>
            <a:xfrm>
              <a:off x="416475" y="1186725"/>
              <a:ext cx="1877100" cy="431100"/>
            </a:xfrm>
            <a:prstGeom prst="parallelogram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읽어온 이미지</a:t>
              </a:r>
              <a:endParaRPr b="1" sz="1000"/>
            </a:p>
          </p:txBody>
        </p:sp>
        <p:sp>
          <p:nvSpPr>
            <p:cNvPr id="571" name="Google Shape;571;p69"/>
            <p:cNvSpPr/>
            <p:nvPr/>
          </p:nvSpPr>
          <p:spPr>
            <a:xfrm>
              <a:off x="381750" y="164051"/>
              <a:ext cx="1946538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실시간 webcam 실행</a:t>
              </a:r>
              <a:endParaRPr b="1" sz="1000"/>
            </a:p>
          </p:txBody>
        </p:sp>
        <p:sp>
          <p:nvSpPr>
            <p:cNvPr id="573" name="Google Shape;573;p69"/>
            <p:cNvSpPr/>
            <p:nvPr/>
          </p:nvSpPr>
          <p:spPr>
            <a:xfrm>
              <a:off x="506775" y="4264850"/>
              <a:ext cx="1775400" cy="5646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mask_detector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모델 적용</a:t>
              </a:r>
              <a:endParaRPr b="1" sz="1000"/>
            </a:p>
          </p:txBody>
        </p:sp>
        <p:cxnSp>
          <p:nvCxnSpPr>
            <p:cNvPr id="574" name="Google Shape;574;p69"/>
            <p:cNvCxnSpPr/>
            <p:nvPr/>
          </p:nvCxnSpPr>
          <p:spPr>
            <a:xfrm>
              <a:off x="1384944" y="16178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33333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5" name="Google Shape;575;p69"/>
            <p:cNvCxnSpPr/>
            <p:nvPr/>
          </p:nvCxnSpPr>
          <p:spPr>
            <a:xfrm>
              <a:off x="1389744" y="26104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6" name="Google Shape;576;p69"/>
            <p:cNvSpPr/>
            <p:nvPr/>
          </p:nvSpPr>
          <p:spPr>
            <a:xfrm>
              <a:off x="506850" y="2139225"/>
              <a:ext cx="1775400" cy="501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facenet 모델 적용 </a:t>
              </a:r>
              <a:endParaRPr b="1" sz="1000"/>
            </a:p>
          </p:txBody>
        </p:sp>
        <p:cxnSp>
          <p:nvCxnSpPr>
            <p:cNvPr id="577" name="Google Shape;577;p69"/>
            <p:cNvCxnSpPr/>
            <p:nvPr/>
          </p:nvCxnSpPr>
          <p:spPr>
            <a:xfrm>
              <a:off x="13897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8" name="Google Shape;578;p69"/>
            <p:cNvSpPr/>
            <p:nvPr/>
          </p:nvSpPr>
          <p:spPr>
            <a:xfrm>
              <a:off x="506850" y="3131875"/>
              <a:ext cx="1775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Detect된 얼굴 영역을 bounding box로 표시</a:t>
              </a:r>
              <a:endParaRPr b="1" sz="1000"/>
            </a:p>
          </p:txBody>
        </p:sp>
        <p:sp>
          <p:nvSpPr>
            <p:cNvPr id="579" name="Google Shape;579;p69"/>
            <p:cNvSpPr/>
            <p:nvPr/>
          </p:nvSpPr>
          <p:spPr>
            <a:xfrm>
              <a:off x="4044162" y="1730268"/>
              <a:ext cx="20652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green,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착용 정확도 퍼센트를 라벨링 </a:t>
              </a:r>
              <a:endParaRPr b="1" sz="1000"/>
            </a:p>
          </p:txBody>
        </p:sp>
        <p:cxnSp>
          <p:nvCxnSpPr>
            <p:cNvPr id="580" name="Google Shape;580;p69"/>
            <p:cNvCxnSpPr>
              <a:stCxn id="573" idx="3"/>
              <a:endCxn id="569" idx="1"/>
            </p:cNvCxnSpPr>
            <p:nvPr/>
          </p:nvCxnSpPr>
          <p:spPr>
            <a:xfrm flipH="1" rot="10800000">
              <a:off x="2282175" y="787250"/>
              <a:ext cx="1601700" cy="3759900"/>
            </a:xfrm>
            <a:prstGeom prst="bentConnector3">
              <a:avLst>
                <a:gd fmla="val 49997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69"/>
            <p:cNvCxnSpPr/>
            <p:nvPr/>
          </p:nvCxnSpPr>
          <p:spPr>
            <a:xfrm>
              <a:off x="3456667" y="782375"/>
              <a:ext cx="501300" cy="99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2" name="Google Shape;582;p69"/>
            <p:cNvCxnSpPr/>
            <p:nvPr/>
          </p:nvCxnSpPr>
          <p:spPr>
            <a:xfrm>
              <a:off x="5012694" y="123888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3" name="Google Shape;583;p69"/>
            <p:cNvSpPr txBox="1"/>
            <p:nvPr/>
          </p:nvSpPr>
          <p:spPr>
            <a:xfrm>
              <a:off x="5081550" y="1232925"/>
              <a:ext cx="5013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Yes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4" name="Google Shape;584;p69"/>
            <p:cNvSpPr/>
            <p:nvPr/>
          </p:nvSpPr>
          <p:spPr>
            <a:xfrm>
              <a:off x="4044150" y="2967125"/>
              <a:ext cx="2065200" cy="806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웹캠 속 얼굴 영역에 라벨링 한 내용을 바탕으로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box를 표시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및 퍼센트 출력</a:t>
              </a:r>
              <a:endParaRPr b="1" sz="1000"/>
            </a:p>
          </p:txBody>
        </p:sp>
        <p:cxnSp>
          <p:nvCxnSpPr>
            <p:cNvPr id="585" name="Google Shape;585;p69"/>
            <p:cNvCxnSpPr/>
            <p:nvPr/>
          </p:nvCxnSpPr>
          <p:spPr>
            <a:xfrm flipH="1" rot="10800000">
              <a:off x="6050025" y="782225"/>
              <a:ext cx="852600" cy="102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6" name="Google Shape;586;p69"/>
            <p:cNvCxnSpPr>
              <a:endCxn id="584" idx="3"/>
            </p:cNvCxnSpPr>
            <p:nvPr/>
          </p:nvCxnSpPr>
          <p:spPr>
            <a:xfrm rot="5400000">
              <a:off x="5967750" y="1271825"/>
              <a:ext cx="2240100" cy="19569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69"/>
            <p:cNvCxnSpPr/>
            <p:nvPr/>
          </p:nvCxnSpPr>
          <p:spPr>
            <a:xfrm>
              <a:off x="5042369" y="242150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8" name="Google Shape;588;p69"/>
            <p:cNvSpPr/>
            <p:nvPr/>
          </p:nvSpPr>
          <p:spPr>
            <a:xfrm>
              <a:off x="3883769" y="4320700"/>
              <a:ext cx="2385990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q 버튼을 누르면 시스템 종료</a:t>
              </a:r>
              <a:endParaRPr b="1" sz="1000"/>
            </a:p>
          </p:txBody>
        </p:sp>
        <p:cxnSp>
          <p:nvCxnSpPr>
            <p:cNvPr id="589" name="Google Shape;589;p69"/>
            <p:cNvCxnSpPr/>
            <p:nvPr/>
          </p:nvCxnSpPr>
          <p:spPr>
            <a:xfrm>
              <a:off x="50719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0" name="Google Shape;590;p69"/>
            <p:cNvSpPr/>
            <p:nvPr/>
          </p:nvSpPr>
          <p:spPr>
            <a:xfrm>
              <a:off x="6914800" y="570925"/>
              <a:ext cx="1946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red,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미착용 정확도 퍼센트를 라벨링</a:t>
              </a:r>
              <a:endParaRPr b="1" sz="1000"/>
            </a:p>
          </p:txBody>
        </p:sp>
        <p:sp>
          <p:nvSpPr>
            <p:cNvPr id="591" name="Google Shape;591;p69"/>
            <p:cNvSpPr txBox="1"/>
            <p:nvPr/>
          </p:nvSpPr>
          <p:spPr>
            <a:xfrm>
              <a:off x="6145126" y="782220"/>
              <a:ext cx="662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No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2" name="Google Shape;592;p69"/>
          <p:cNvSpPr/>
          <p:nvPr/>
        </p:nvSpPr>
        <p:spPr>
          <a:xfrm>
            <a:off x="3871625" y="2833600"/>
            <a:ext cx="2244600" cy="106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03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8" name="Google Shape;59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00" y="1873375"/>
            <a:ext cx="8033199" cy="18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71"/>
          <p:cNvGrpSpPr/>
          <p:nvPr/>
        </p:nvGrpSpPr>
        <p:grpSpPr>
          <a:xfrm>
            <a:off x="636254" y="397683"/>
            <a:ext cx="7871473" cy="4348152"/>
            <a:chOff x="381750" y="164051"/>
            <a:chExt cx="8479450" cy="4665399"/>
          </a:xfrm>
        </p:grpSpPr>
        <p:sp>
          <p:nvSpPr>
            <p:cNvPr id="604" name="Google Shape;604;p71"/>
            <p:cNvSpPr/>
            <p:nvPr/>
          </p:nvSpPr>
          <p:spPr>
            <a:xfrm>
              <a:off x="3883767" y="335783"/>
              <a:ext cx="2166246" cy="903071"/>
            </a:xfrm>
            <a:prstGeom prst="flowChartDecision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 &gt; no mask</a:t>
              </a:r>
              <a:endParaRPr b="1" sz="1000"/>
            </a:p>
          </p:txBody>
        </p:sp>
        <p:cxnSp>
          <p:nvCxnSpPr>
            <p:cNvPr id="605" name="Google Shape;605;p71"/>
            <p:cNvCxnSpPr>
              <a:stCxn id="606" idx="2"/>
            </p:cNvCxnSpPr>
            <p:nvPr/>
          </p:nvCxnSpPr>
          <p:spPr>
            <a:xfrm>
              <a:off x="1355019" y="6653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7" name="Google Shape;607;p71"/>
            <p:cNvSpPr/>
            <p:nvPr/>
          </p:nvSpPr>
          <p:spPr>
            <a:xfrm>
              <a:off x="416475" y="1186725"/>
              <a:ext cx="1877100" cy="431100"/>
            </a:xfrm>
            <a:prstGeom prst="parallelogram">
              <a:avLst>
                <a:gd fmla="val 25000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읽어온 이미지</a:t>
              </a:r>
              <a:endParaRPr b="1" sz="1000"/>
            </a:p>
          </p:txBody>
        </p:sp>
        <p:sp>
          <p:nvSpPr>
            <p:cNvPr id="606" name="Google Shape;606;p71"/>
            <p:cNvSpPr/>
            <p:nvPr/>
          </p:nvSpPr>
          <p:spPr>
            <a:xfrm>
              <a:off x="381750" y="164051"/>
              <a:ext cx="1946538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실시간 webcam 실행</a:t>
              </a:r>
              <a:endParaRPr b="1" sz="1000"/>
            </a:p>
          </p:txBody>
        </p:sp>
        <p:sp>
          <p:nvSpPr>
            <p:cNvPr id="608" name="Google Shape;608;p71"/>
            <p:cNvSpPr/>
            <p:nvPr/>
          </p:nvSpPr>
          <p:spPr>
            <a:xfrm>
              <a:off x="506775" y="4264850"/>
              <a:ext cx="1775400" cy="5646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mask_detector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모델 적용</a:t>
              </a:r>
              <a:endParaRPr b="1" sz="1000"/>
            </a:p>
          </p:txBody>
        </p:sp>
        <p:cxnSp>
          <p:nvCxnSpPr>
            <p:cNvPr id="609" name="Google Shape;609;p71"/>
            <p:cNvCxnSpPr/>
            <p:nvPr/>
          </p:nvCxnSpPr>
          <p:spPr>
            <a:xfrm>
              <a:off x="1384944" y="16178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33333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0" name="Google Shape;610;p71"/>
            <p:cNvCxnSpPr/>
            <p:nvPr/>
          </p:nvCxnSpPr>
          <p:spPr>
            <a:xfrm>
              <a:off x="1389744" y="261043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1" name="Google Shape;611;p71"/>
            <p:cNvSpPr/>
            <p:nvPr/>
          </p:nvSpPr>
          <p:spPr>
            <a:xfrm>
              <a:off x="506850" y="2139225"/>
              <a:ext cx="1775400" cy="501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facenet 모델 적용 </a:t>
              </a:r>
              <a:endParaRPr b="1" sz="1000"/>
            </a:p>
          </p:txBody>
        </p:sp>
        <p:cxnSp>
          <p:nvCxnSpPr>
            <p:cNvPr id="612" name="Google Shape;612;p71"/>
            <p:cNvCxnSpPr/>
            <p:nvPr/>
          </p:nvCxnSpPr>
          <p:spPr>
            <a:xfrm>
              <a:off x="13897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3" name="Google Shape;613;p71"/>
            <p:cNvSpPr/>
            <p:nvPr/>
          </p:nvSpPr>
          <p:spPr>
            <a:xfrm>
              <a:off x="506850" y="3131875"/>
              <a:ext cx="1775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Detect된 얼굴 영역을 bounding box로 표시</a:t>
              </a:r>
              <a:endParaRPr b="1" sz="1000"/>
            </a:p>
          </p:txBody>
        </p:sp>
        <p:sp>
          <p:nvSpPr>
            <p:cNvPr id="614" name="Google Shape;614;p71"/>
            <p:cNvSpPr/>
            <p:nvPr/>
          </p:nvSpPr>
          <p:spPr>
            <a:xfrm>
              <a:off x="4044162" y="1730268"/>
              <a:ext cx="20652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green,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착용 정확도 퍼센트를 라벨링 </a:t>
              </a:r>
              <a:endParaRPr b="1" sz="1000"/>
            </a:p>
          </p:txBody>
        </p:sp>
        <p:cxnSp>
          <p:nvCxnSpPr>
            <p:cNvPr id="615" name="Google Shape;615;p71"/>
            <p:cNvCxnSpPr>
              <a:stCxn id="608" idx="3"/>
              <a:endCxn id="604" idx="1"/>
            </p:cNvCxnSpPr>
            <p:nvPr/>
          </p:nvCxnSpPr>
          <p:spPr>
            <a:xfrm flipH="1" rot="10800000">
              <a:off x="2282175" y="787250"/>
              <a:ext cx="1601700" cy="3759900"/>
            </a:xfrm>
            <a:prstGeom prst="bentConnector3">
              <a:avLst>
                <a:gd fmla="val 49997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71"/>
            <p:cNvCxnSpPr/>
            <p:nvPr/>
          </p:nvCxnSpPr>
          <p:spPr>
            <a:xfrm>
              <a:off x="3456667" y="782375"/>
              <a:ext cx="501300" cy="99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7" name="Google Shape;617;p71"/>
            <p:cNvCxnSpPr/>
            <p:nvPr/>
          </p:nvCxnSpPr>
          <p:spPr>
            <a:xfrm>
              <a:off x="5012694" y="1238883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8" name="Google Shape;618;p71"/>
            <p:cNvSpPr txBox="1"/>
            <p:nvPr/>
          </p:nvSpPr>
          <p:spPr>
            <a:xfrm>
              <a:off x="5081550" y="1232925"/>
              <a:ext cx="5013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Yes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71"/>
            <p:cNvSpPr/>
            <p:nvPr/>
          </p:nvSpPr>
          <p:spPr>
            <a:xfrm>
              <a:off x="4044150" y="2967125"/>
              <a:ext cx="2065200" cy="806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웹캠 속 얼굴 영역에 라벨링 한 내용을 바탕으로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box를 표시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및 퍼센트 출력</a:t>
              </a:r>
              <a:endParaRPr b="1" sz="1000"/>
            </a:p>
          </p:txBody>
        </p:sp>
        <p:cxnSp>
          <p:nvCxnSpPr>
            <p:cNvPr id="620" name="Google Shape;620;p71"/>
            <p:cNvCxnSpPr/>
            <p:nvPr/>
          </p:nvCxnSpPr>
          <p:spPr>
            <a:xfrm flipH="1" rot="10800000">
              <a:off x="6050025" y="782225"/>
              <a:ext cx="852600" cy="102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1" name="Google Shape;621;p71"/>
            <p:cNvCxnSpPr>
              <a:endCxn id="619" idx="3"/>
            </p:cNvCxnSpPr>
            <p:nvPr/>
          </p:nvCxnSpPr>
          <p:spPr>
            <a:xfrm rot="5400000">
              <a:off x="5967750" y="1271825"/>
              <a:ext cx="2240100" cy="19569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71"/>
            <p:cNvCxnSpPr/>
            <p:nvPr/>
          </p:nvCxnSpPr>
          <p:spPr>
            <a:xfrm>
              <a:off x="5042369" y="242150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23" name="Google Shape;623;p71"/>
            <p:cNvSpPr/>
            <p:nvPr/>
          </p:nvSpPr>
          <p:spPr>
            <a:xfrm>
              <a:off x="3883769" y="4320700"/>
              <a:ext cx="2385990" cy="501282"/>
            </a:xfrm>
            <a:prstGeom prst="flowChartTerminator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q 버튼을 누르면 시스템 종료</a:t>
              </a:r>
              <a:endParaRPr b="1" sz="1000"/>
            </a:p>
          </p:txBody>
        </p:sp>
        <p:cxnSp>
          <p:nvCxnSpPr>
            <p:cNvPr id="624" name="Google Shape;624;p71"/>
            <p:cNvCxnSpPr/>
            <p:nvPr/>
          </p:nvCxnSpPr>
          <p:spPr>
            <a:xfrm>
              <a:off x="5071944" y="3773458"/>
              <a:ext cx="9600" cy="4914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25" name="Google Shape;625;p71"/>
            <p:cNvSpPr/>
            <p:nvPr/>
          </p:nvSpPr>
          <p:spPr>
            <a:xfrm>
              <a:off x="6914800" y="570925"/>
              <a:ext cx="1946400" cy="689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bounding box색은 red, </a:t>
              </a:r>
              <a:endParaRPr b="1"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마스크 미착용 정확도 퍼센트를 라벨링</a:t>
              </a:r>
              <a:endParaRPr b="1" sz="1000"/>
            </a:p>
          </p:txBody>
        </p:sp>
        <p:sp>
          <p:nvSpPr>
            <p:cNvPr id="626" name="Google Shape;626;p71"/>
            <p:cNvSpPr txBox="1"/>
            <p:nvPr/>
          </p:nvSpPr>
          <p:spPr>
            <a:xfrm>
              <a:off x="6145126" y="782220"/>
              <a:ext cx="662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latin typeface="Open Sans"/>
                  <a:ea typeface="Open Sans"/>
                  <a:cs typeface="Open Sans"/>
                  <a:sym typeface="Open Sans"/>
                </a:rPr>
                <a:t>No</a:t>
              </a:r>
              <a:endParaRPr b="1"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7" name="Google Shape;627;p71"/>
          <p:cNvSpPr/>
          <p:nvPr/>
        </p:nvSpPr>
        <p:spPr>
          <a:xfrm>
            <a:off x="3815550" y="4105450"/>
            <a:ext cx="2356800" cy="78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r>
              <a:rPr b="1" lang="ko"/>
              <a:t>. </a:t>
            </a:r>
            <a:r>
              <a:rPr lang="ko"/>
              <a:t>Needs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50" y="1171074"/>
            <a:ext cx="2649175" cy="12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178" y="2873225"/>
            <a:ext cx="2154272" cy="11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71054">
            <a:off x="2802877" y="1635942"/>
            <a:ext cx="749621" cy="6032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8"/>
          <p:cNvGrpSpPr/>
          <p:nvPr/>
        </p:nvGrpSpPr>
        <p:grpSpPr>
          <a:xfrm>
            <a:off x="4216269" y="3599915"/>
            <a:ext cx="1489327" cy="1282109"/>
            <a:chOff x="6837138" y="3328250"/>
            <a:chExt cx="2150963" cy="1815247"/>
          </a:xfrm>
        </p:grpSpPr>
        <p:pic>
          <p:nvPicPr>
            <p:cNvPr id="124" name="Google Shape;12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325" y="3629206"/>
              <a:ext cx="1451675" cy="1125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90413" y="3328250"/>
              <a:ext cx="419450" cy="41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30000" y="3674420"/>
              <a:ext cx="419450" cy="41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68650" y="4335550"/>
              <a:ext cx="419450" cy="41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050850" y="3674425"/>
              <a:ext cx="419450" cy="41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837138" y="4335550"/>
              <a:ext cx="419450" cy="41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415175" y="4724047"/>
              <a:ext cx="419450" cy="41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993225" y="4724047"/>
              <a:ext cx="419450" cy="419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07825" y="2188155"/>
            <a:ext cx="604175" cy="56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27850" y="2201725"/>
            <a:ext cx="604175" cy="5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71054">
            <a:off x="3974127" y="2983967"/>
            <a:ext cx="749621" cy="60321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6084475" y="1982725"/>
            <a:ext cx="2649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b="1" lang="ko" sz="1700">
                <a:latin typeface="Proxima Nova"/>
                <a:ea typeface="Proxima Nova"/>
                <a:cs typeface="Proxima Nova"/>
                <a:sym typeface="Proxima Nova"/>
              </a:rPr>
              <a:t>COVID-19 팬데믹 시대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Proxima Nova"/>
                <a:ea typeface="Proxima Nova"/>
                <a:cs typeface="Proxima Nova"/>
                <a:sym typeface="Proxima Nova"/>
              </a:rPr>
              <a:t>- 4차 대유행 발생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Proxima Nova"/>
                <a:ea typeface="Proxima Nova"/>
                <a:cs typeface="Proxima Nova"/>
                <a:sym typeface="Proxima Nova"/>
              </a:rPr>
              <a:t>- 마스크 착용의 중요성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Proxima Nova"/>
                <a:ea typeface="Proxima Nova"/>
                <a:cs typeface="Proxima Nova"/>
                <a:sym typeface="Proxima Nova"/>
              </a:rPr>
              <a:t>- 집단 감염 예방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8388600" y="3095925"/>
            <a:ext cx="140400" cy="248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035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3" name="Google Shape;63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951" y="1910450"/>
            <a:ext cx="4989900" cy="12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3"/>
          <p:cNvSpPr txBox="1"/>
          <p:nvPr>
            <p:ph type="title"/>
          </p:nvPr>
        </p:nvSpPr>
        <p:spPr>
          <a:xfrm>
            <a:off x="264950" y="2090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Technology Implementation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74" title="KakaoTalk_20210520_22423474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327" y="471000"/>
            <a:ext cx="6993350" cy="43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About Automatic Door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6"/>
          <p:cNvSpPr txBox="1"/>
          <p:nvPr>
            <p:ph type="title"/>
          </p:nvPr>
        </p:nvSpPr>
        <p:spPr>
          <a:xfrm>
            <a:off x="264950" y="2090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Automatic Door paper Analysis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046" y="1131251"/>
            <a:ext cx="4913600" cy="32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8"/>
          <p:cNvSpPr txBox="1"/>
          <p:nvPr>
            <p:ph type="title"/>
          </p:nvPr>
        </p:nvSpPr>
        <p:spPr>
          <a:xfrm>
            <a:off x="264950" y="2090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Flow chart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4670576" cy="32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549" y="1006036"/>
            <a:ext cx="3831750" cy="360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25" y="364725"/>
            <a:ext cx="5050701" cy="4414049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0"/>
          <p:cNvSpPr/>
          <p:nvPr/>
        </p:nvSpPr>
        <p:spPr>
          <a:xfrm>
            <a:off x="5975700" y="1854476"/>
            <a:ext cx="2793000" cy="165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900" y="2147431"/>
            <a:ext cx="2207400" cy="120214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0"/>
          <p:cNvSpPr txBox="1"/>
          <p:nvPr/>
        </p:nvSpPr>
        <p:spPr>
          <a:xfrm>
            <a:off x="6795875" y="1854475"/>
            <a:ext cx="14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WEB - CAM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9" name="Google Shape;679;p80"/>
          <p:cNvSpPr/>
          <p:nvPr/>
        </p:nvSpPr>
        <p:spPr>
          <a:xfrm flipH="1" rot="10800000">
            <a:off x="3469500" y="2721350"/>
            <a:ext cx="2506200" cy="54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Commercialization Strategies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725" y="3266287"/>
            <a:ext cx="1257000" cy="12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725" y="1625550"/>
            <a:ext cx="1257000" cy="12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2788" y="1625550"/>
            <a:ext cx="1257000" cy="12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7050" y="3220550"/>
            <a:ext cx="1348475" cy="13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1">
            <a:off x="1951612" y="3355683"/>
            <a:ext cx="779350" cy="77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3662325" y="1962750"/>
            <a:ext cx="1647600" cy="5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3333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3662325" y="3603488"/>
            <a:ext cx="1647600" cy="5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4073550" y="1864350"/>
            <a:ext cx="779400" cy="7794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4207875" y="3603500"/>
            <a:ext cx="556500" cy="582600"/>
          </a:xfrm>
          <a:prstGeom prst="donut">
            <a:avLst>
              <a:gd fmla="val 25000" name="adj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r>
              <a:rPr b="1" lang="ko"/>
              <a:t>. </a:t>
            </a:r>
            <a:r>
              <a:rPr lang="ko"/>
              <a:t>Needs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2"/>
          <p:cNvSpPr txBox="1"/>
          <p:nvPr>
            <p:ph type="title"/>
          </p:nvPr>
        </p:nvSpPr>
        <p:spPr>
          <a:xfrm>
            <a:off x="311700" y="38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Commercialization Strategy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- </a:t>
            </a:r>
            <a:r>
              <a:rPr b="1" lang="ko" sz="2222"/>
              <a:t>Technology Introduction</a:t>
            </a:r>
            <a:endParaRPr b="1" sz="2222"/>
          </a:p>
        </p:txBody>
      </p:sp>
      <p:sp>
        <p:nvSpPr>
          <p:cNvPr id="690" name="Google Shape;690;p82"/>
          <p:cNvSpPr txBox="1"/>
          <p:nvPr/>
        </p:nvSpPr>
        <p:spPr>
          <a:xfrm>
            <a:off x="3154675" y="3319275"/>
            <a:ext cx="17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1" name="Google Shape;69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23155">
            <a:off x="5640812" y="3418412"/>
            <a:ext cx="764075" cy="7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49878">
            <a:off x="5640813" y="2095138"/>
            <a:ext cx="764075" cy="76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82"/>
          <p:cNvGrpSpPr/>
          <p:nvPr/>
        </p:nvGrpSpPr>
        <p:grpSpPr>
          <a:xfrm>
            <a:off x="3601297" y="2621118"/>
            <a:ext cx="1941413" cy="1036786"/>
            <a:chOff x="5868227" y="1358250"/>
            <a:chExt cx="1666449" cy="1138075"/>
          </a:xfrm>
        </p:grpSpPr>
        <p:pic>
          <p:nvPicPr>
            <p:cNvPr id="694" name="Google Shape;694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8227" y="1358250"/>
              <a:ext cx="1666449" cy="113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08622">
              <a:off x="5951426" y="1459013"/>
              <a:ext cx="752158" cy="39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8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7971" y="1358250"/>
              <a:ext cx="287631" cy="267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8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71278" y="1358250"/>
              <a:ext cx="263398" cy="244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8" name="Google Shape;698;p82"/>
          <p:cNvSpPr/>
          <p:nvPr/>
        </p:nvSpPr>
        <p:spPr>
          <a:xfrm>
            <a:off x="6533175" y="3861750"/>
            <a:ext cx="2018100" cy="494700"/>
          </a:xfrm>
          <a:prstGeom prst="roundRect">
            <a:avLst>
              <a:gd fmla="val 16667" name="adj"/>
            </a:avLst>
          </a:prstGeom>
          <a:solidFill>
            <a:srgbClr val="F2732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식당 및 카페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699" name="Google Shape;699;p82"/>
          <p:cNvSpPr/>
          <p:nvPr/>
        </p:nvSpPr>
        <p:spPr>
          <a:xfrm>
            <a:off x="697850" y="3908500"/>
            <a:ext cx="2018100" cy="494700"/>
          </a:xfrm>
          <a:prstGeom prst="roundRect">
            <a:avLst>
              <a:gd fmla="val 16667" name="adj"/>
            </a:avLst>
          </a:prstGeom>
          <a:solidFill>
            <a:srgbClr val="F2732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여가 시설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700" name="Google Shape;700;p82"/>
          <p:cNvSpPr/>
          <p:nvPr/>
        </p:nvSpPr>
        <p:spPr>
          <a:xfrm>
            <a:off x="697850" y="1910275"/>
            <a:ext cx="2018100" cy="494700"/>
          </a:xfrm>
          <a:prstGeom prst="roundRect">
            <a:avLst>
              <a:gd fmla="val 16667" name="adj"/>
            </a:avLst>
          </a:prstGeom>
          <a:solidFill>
            <a:srgbClr val="F2732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쇼핑몰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701" name="Google Shape;7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82505">
            <a:off x="2749412" y="3418412"/>
            <a:ext cx="764075" cy="7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2"/>
          <p:cNvSpPr/>
          <p:nvPr/>
        </p:nvSpPr>
        <p:spPr>
          <a:xfrm>
            <a:off x="6533175" y="1910275"/>
            <a:ext cx="2018100" cy="494700"/>
          </a:xfrm>
          <a:prstGeom prst="roundRect">
            <a:avLst>
              <a:gd fmla="val 16667" name="adj"/>
            </a:avLst>
          </a:prstGeom>
          <a:solidFill>
            <a:srgbClr val="F2732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회사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703" name="Google Shape;70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75436">
            <a:off x="2749412" y="2095138"/>
            <a:ext cx="764075" cy="7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3"/>
          <p:cNvSpPr txBox="1"/>
          <p:nvPr>
            <p:ph type="title"/>
          </p:nvPr>
        </p:nvSpPr>
        <p:spPr>
          <a:xfrm>
            <a:off x="286350" y="232125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27322"/>
                </a:solidFill>
              </a:rPr>
              <a:t>References</a:t>
            </a:r>
            <a:endParaRPr>
              <a:solidFill>
                <a:srgbClr val="F27322"/>
              </a:solidFill>
            </a:endParaRPr>
          </a:p>
        </p:txBody>
      </p:sp>
      <p:sp>
        <p:nvSpPr>
          <p:cNvPr id="709" name="Google Shape;709;p83"/>
          <p:cNvSpPr/>
          <p:nvPr/>
        </p:nvSpPr>
        <p:spPr>
          <a:xfrm>
            <a:off x="0" y="1430900"/>
            <a:ext cx="9144000" cy="1195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3"/>
          <p:cNvSpPr txBox="1"/>
          <p:nvPr/>
        </p:nvSpPr>
        <p:spPr>
          <a:xfrm>
            <a:off x="286350" y="1948900"/>
            <a:ext cx="85713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Open Sans"/>
                <a:ea typeface="Open Sans"/>
                <a:cs typeface="Open Sans"/>
                <a:sym typeface="Open Sans"/>
              </a:rPr>
              <a:t>Florian Schroff, Dmitry Kalenichenko, James Philbin. “FaceNet: A Unified Embedding for Face Recognition and Clustering” Google Inc, 2015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800">
                <a:latin typeface="Open Sans"/>
                <a:ea typeface="Open Sans"/>
                <a:cs typeface="Open Sans"/>
                <a:sym typeface="Open Sans"/>
              </a:rPr>
              <a:t>김기두, 원서연, 김희식. ”초음파 센서를 이용한 자동문의 물체인식 성능개선”. 석사학위, 서울시립대학교 공학대학원, 2017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4"/>
          <p:cNvSpPr txBox="1"/>
          <p:nvPr>
            <p:ph type="ctrTitle"/>
          </p:nvPr>
        </p:nvSpPr>
        <p:spPr>
          <a:xfrm>
            <a:off x="311700" y="1280150"/>
            <a:ext cx="8520600" cy="17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</a:t>
            </a:r>
            <a:endParaRPr sz="1688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1번 : 자유주제 - facial detection을 활용한 출입 통제 기술 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2번 : 역할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2-2번 일정 : 간트차트 - 은영 민서v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3번 : 필요성 : v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4번 : system flow chart - 찬주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5번 : Facenet 논문 분석 (찬주, 은영)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6번 : 코드 요약 (민서, 세빈)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7번 : 출입통제 논문 요약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8번 : 기술 구현 - 웹캠 v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9번 : 사업화 - 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마지막: 출처 표기법 은영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264950" y="2090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System Flow Chart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11700" y="196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System Flow Chart</a:t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50" y="838450"/>
            <a:ext cx="7736924" cy="405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2593425" y="4207050"/>
            <a:ext cx="1161300" cy="3102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Face mask detection Image dataset</a:t>
            </a:r>
            <a:endParaRPr sz="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